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tags/tag1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2" r:id="rId6"/>
    <p:sldMasterId id="2147484839" r:id="rId7"/>
  </p:sldMasterIdLst>
  <p:notesMasterIdLst>
    <p:notesMasterId r:id="rId54"/>
  </p:notesMasterIdLst>
  <p:handoutMasterIdLst>
    <p:handoutMasterId r:id="rId55"/>
  </p:handoutMasterIdLst>
  <p:sldIdLst>
    <p:sldId id="4337" r:id="rId8"/>
    <p:sldId id="4338" r:id="rId9"/>
    <p:sldId id="4306" r:id="rId10"/>
    <p:sldId id="4310" r:id="rId11"/>
    <p:sldId id="4311" r:id="rId12"/>
    <p:sldId id="477" r:id="rId13"/>
    <p:sldId id="4298" r:id="rId14"/>
    <p:sldId id="4325" r:id="rId15"/>
    <p:sldId id="1878" r:id="rId16"/>
    <p:sldId id="1879" r:id="rId17"/>
    <p:sldId id="4299" r:id="rId18"/>
    <p:sldId id="1699" r:id="rId19"/>
    <p:sldId id="1701" r:id="rId20"/>
    <p:sldId id="4300" r:id="rId21"/>
    <p:sldId id="4302" r:id="rId22"/>
    <p:sldId id="4303" r:id="rId23"/>
    <p:sldId id="1933" r:id="rId24"/>
    <p:sldId id="4334" r:id="rId25"/>
    <p:sldId id="1710" r:id="rId26"/>
    <p:sldId id="1709" r:id="rId27"/>
    <p:sldId id="1936" r:id="rId28"/>
    <p:sldId id="1934" r:id="rId29"/>
    <p:sldId id="4561" r:id="rId30"/>
    <p:sldId id="3698" r:id="rId31"/>
    <p:sldId id="10500" r:id="rId32"/>
    <p:sldId id="4534" r:id="rId33"/>
    <p:sldId id="4595" r:id="rId34"/>
    <p:sldId id="8179" r:id="rId35"/>
    <p:sldId id="1700" r:id="rId36"/>
    <p:sldId id="1713" r:id="rId37"/>
    <p:sldId id="4335" r:id="rId38"/>
    <p:sldId id="4304" r:id="rId39"/>
    <p:sldId id="4336" r:id="rId40"/>
    <p:sldId id="1704" r:id="rId41"/>
    <p:sldId id="1711" r:id="rId42"/>
    <p:sldId id="10501" r:id="rId43"/>
    <p:sldId id="1714" r:id="rId44"/>
    <p:sldId id="1715" r:id="rId45"/>
    <p:sldId id="4326" r:id="rId46"/>
    <p:sldId id="1716" r:id="rId47"/>
    <p:sldId id="1705" r:id="rId48"/>
    <p:sldId id="1706" r:id="rId49"/>
    <p:sldId id="4307" r:id="rId50"/>
    <p:sldId id="4364" r:id="rId51"/>
    <p:sldId id="10502" r:id="rId52"/>
    <p:sldId id="1532"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ldId id="4337"/>
            <p14:sldId id="4338"/>
            <p14:sldId id="4306"/>
            <p14:sldId id="4310"/>
            <p14:sldId id="4311"/>
          </p14:sldIdLst>
        </p14:section>
        <p14:section name="Light Gray Template" id="{A073DAE3-B461-442F-A3D3-6642BD875E45}">
          <p14:sldIdLst>
            <p14:sldId id="477"/>
            <p14:sldId id="4298"/>
            <p14:sldId id="4325"/>
            <p14:sldId id="1878"/>
            <p14:sldId id="1879"/>
            <p14:sldId id="4299"/>
            <p14:sldId id="1699"/>
            <p14:sldId id="1701"/>
            <p14:sldId id="4300"/>
            <p14:sldId id="4302"/>
            <p14:sldId id="4303"/>
            <p14:sldId id="1933"/>
            <p14:sldId id="4334"/>
            <p14:sldId id="1710"/>
            <p14:sldId id="1709"/>
            <p14:sldId id="1936"/>
            <p14:sldId id="1934"/>
            <p14:sldId id="4561"/>
            <p14:sldId id="3698"/>
            <p14:sldId id="10500"/>
            <p14:sldId id="4534"/>
            <p14:sldId id="4595"/>
            <p14:sldId id="8179"/>
            <p14:sldId id="1700"/>
            <p14:sldId id="1713"/>
            <p14:sldId id="4335"/>
            <p14:sldId id="4304"/>
            <p14:sldId id="4336"/>
            <p14:sldId id="1704"/>
            <p14:sldId id="1711"/>
            <p14:sldId id="10501"/>
            <p14:sldId id="1714"/>
            <p14:sldId id="1715"/>
            <p14:sldId id="4326"/>
            <p14:sldId id="1716"/>
            <p14:sldId id="1705"/>
            <p14:sldId id="1706"/>
            <p14:sldId id="4307"/>
            <p14:sldId id="4364"/>
            <p14:sldId id="1050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50E6FF"/>
    <a:srgbClr val="0078D4"/>
    <a:srgbClr val="FFFFFF"/>
    <a:srgbClr val="1A1A1A"/>
    <a:srgbClr val="EAEAEA"/>
    <a:srgbClr val="107C1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6470AE-94F7-401F-AAD6-18CBDCB33C19}" v="13" dt="2019-08-21T20:16:41.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2109" autoAdjust="0"/>
  </p:normalViewPr>
  <p:slideViewPr>
    <p:cSldViewPr snapToGrid="0">
      <p:cViewPr varScale="1">
        <p:scale>
          <a:sx n="93" d="100"/>
          <a:sy n="93" d="100"/>
        </p:scale>
        <p:origin x="72" y="25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e Tender" userId="b54b6209-5f27-411f-8c6b-6b5d6b548771" providerId="ADAL" clId="{3F6470AE-94F7-401F-AAD6-18CBDCB33C19}"/>
    <pc:docChg chg="custSel addSld delSld modSld modSection">
      <pc:chgData name="Peter De Tender" userId="b54b6209-5f27-411f-8c6b-6b5d6b548771" providerId="ADAL" clId="{3F6470AE-94F7-401F-AAD6-18CBDCB33C19}" dt="2019-08-21T20:16:48.715" v="222" actId="20577"/>
      <pc:docMkLst>
        <pc:docMk/>
      </pc:docMkLst>
      <pc:sldChg chg="modSp">
        <pc:chgData name="Peter De Tender" userId="b54b6209-5f27-411f-8c6b-6b5d6b548771" providerId="ADAL" clId="{3F6470AE-94F7-401F-AAD6-18CBDCB33C19}" dt="2019-08-21T20:15:45.529" v="155" actId="14100"/>
        <pc:sldMkLst>
          <pc:docMk/>
          <pc:sldMk cId="3806914637" sldId="1706"/>
        </pc:sldMkLst>
        <pc:spChg chg="mod">
          <ac:chgData name="Peter De Tender" userId="b54b6209-5f27-411f-8c6b-6b5d6b548771" providerId="ADAL" clId="{3F6470AE-94F7-401F-AAD6-18CBDCB33C19}" dt="2019-08-21T20:15:45.529" v="155" actId="14100"/>
          <ac:spMkLst>
            <pc:docMk/>
            <pc:sldMk cId="3806914637" sldId="1706"/>
            <ac:spMk id="3" creationId="{00CFD453-F995-466A-A053-22F4DDEA6613}"/>
          </ac:spMkLst>
        </pc:spChg>
      </pc:sldChg>
      <pc:sldChg chg="addSp delSp modSp">
        <pc:chgData name="Peter De Tender" userId="b54b6209-5f27-411f-8c6b-6b5d6b548771" providerId="ADAL" clId="{3F6470AE-94F7-401F-AAD6-18CBDCB33C19}" dt="2019-08-21T19:53:26.122" v="41" actId="1076"/>
        <pc:sldMkLst>
          <pc:docMk/>
          <pc:sldMk cId="4080136882" sldId="1711"/>
        </pc:sldMkLst>
        <pc:spChg chg="mod">
          <ac:chgData name="Peter De Tender" userId="b54b6209-5f27-411f-8c6b-6b5d6b548771" providerId="ADAL" clId="{3F6470AE-94F7-401F-AAD6-18CBDCB33C19}" dt="2019-08-21T19:52:28.444" v="16" actId="20577"/>
          <ac:spMkLst>
            <pc:docMk/>
            <pc:sldMk cId="4080136882" sldId="1711"/>
            <ac:spMk id="3" creationId="{00000000-0000-0000-0000-000000000000}"/>
          </ac:spMkLst>
        </pc:spChg>
        <pc:spChg chg="del">
          <ac:chgData name="Peter De Tender" userId="b54b6209-5f27-411f-8c6b-6b5d6b548771" providerId="ADAL" clId="{3F6470AE-94F7-401F-AAD6-18CBDCB33C19}" dt="2019-08-21T19:52:14.749" v="2" actId="478"/>
          <ac:spMkLst>
            <pc:docMk/>
            <pc:sldMk cId="4080136882" sldId="1711"/>
            <ac:spMk id="5" creationId="{312F5946-54D0-4832-A412-2CA88DE26386}"/>
          </ac:spMkLst>
        </pc:spChg>
        <pc:spChg chg="add del mod">
          <ac:chgData name="Peter De Tender" userId="b54b6209-5f27-411f-8c6b-6b5d6b548771" providerId="ADAL" clId="{3F6470AE-94F7-401F-AAD6-18CBDCB33C19}" dt="2019-08-21T19:53:04.770" v="38" actId="478"/>
          <ac:spMkLst>
            <pc:docMk/>
            <pc:sldMk cId="4080136882" sldId="1711"/>
            <ac:spMk id="6" creationId="{095BF5D1-B335-462F-BB47-224333902ACB}"/>
          </ac:spMkLst>
        </pc:spChg>
        <pc:spChg chg="add mod">
          <ac:chgData name="Peter De Tender" userId="b54b6209-5f27-411f-8c6b-6b5d6b548771" providerId="ADAL" clId="{3F6470AE-94F7-401F-AAD6-18CBDCB33C19}" dt="2019-08-21T19:53:19.352" v="40"/>
          <ac:spMkLst>
            <pc:docMk/>
            <pc:sldMk cId="4080136882" sldId="1711"/>
            <ac:spMk id="7" creationId="{4DD16498-CA1A-41FC-8948-02C9F779BA91}"/>
          </ac:spMkLst>
        </pc:spChg>
        <pc:picChg chg="mod">
          <ac:chgData name="Peter De Tender" userId="b54b6209-5f27-411f-8c6b-6b5d6b548771" providerId="ADAL" clId="{3F6470AE-94F7-401F-AAD6-18CBDCB33C19}" dt="2019-08-21T19:53:26.122" v="41" actId="1076"/>
          <ac:picMkLst>
            <pc:docMk/>
            <pc:sldMk cId="4080136882" sldId="1711"/>
            <ac:picMk id="4" creationId="{00000000-0000-0000-0000-000000000000}"/>
          </ac:picMkLst>
        </pc:picChg>
      </pc:sldChg>
      <pc:sldChg chg="modSp">
        <pc:chgData name="Peter De Tender" userId="b54b6209-5f27-411f-8c6b-6b5d6b548771" providerId="ADAL" clId="{3F6470AE-94F7-401F-AAD6-18CBDCB33C19}" dt="2019-08-21T19:50:35.989" v="1" actId="207"/>
        <pc:sldMkLst>
          <pc:docMk/>
          <pc:sldMk cId="984402473" sldId="1714"/>
        </pc:sldMkLst>
        <pc:graphicFrameChg chg="mod">
          <ac:chgData name="Peter De Tender" userId="b54b6209-5f27-411f-8c6b-6b5d6b548771" providerId="ADAL" clId="{3F6470AE-94F7-401F-AAD6-18CBDCB33C19}" dt="2019-08-21T19:50:35.989" v="1" actId="207"/>
          <ac:graphicFrameMkLst>
            <pc:docMk/>
            <pc:sldMk cId="984402473" sldId="1714"/>
            <ac:graphicFrameMk id="6" creationId="{007A57CA-6142-4FB6-82D2-7AE9FE85E289}"/>
          </ac:graphicFrameMkLst>
        </pc:graphicFrameChg>
      </pc:sldChg>
      <pc:sldChg chg="del">
        <pc:chgData name="Peter De Tender" userId="b54b6209-5f27-411f-8c6b-6b5d6b548771" providerId="ADAL" clId="{3F6470AE-94F7-401F-AAD6-18CBDCB33C19}" dt="2019-08-21T20:15:21.018" v="153" actId="2696"/>
        <pc:sldMkLst>
          <pc:docMk/>
          <pc:sldMk cId="402828119" sldId="1717"/>
        </pc:sldMkLst>
      </pc:sldChg>
      <pc:sldChg chg="del">
        <pc:chgData name="Peter De Tender" userId="b54b6209-5f27-411f-8c6b-6b5d6b548771" providerId="ADAL" clId="{3F6470AE-94F7-401F-AAD6-18CBDCB33C19}" dt="2019-08-21T20:15:21.036" v="154" actId="2696"/>
        <pc:sldMkLst>
          <pc:docMk/>
          <pc:sldMk cId="2365157644" sldId="1718"/>
        </pc:sldMkLst>
      </pc:sldChg>
      <pc:sldChg chg="modSp">
        <pc:chgData name="Peter De Tender" userId="b54b6209-5f27-411f-8c6b-6b5d6b548771" providerId="ADAL" clId="{3F6470AE-94F7-401F-AAD6-18CBDCB33C19}" dt="2019-08-21T20:16:06.769" v="193" actId="20577"/>
        <pc:sldMkLst>
          <pc:docMk/>
          <pc:sldMk cId="3243290784" sldId="4307"/>
        </pc:sldMkLst>
        <pc:spChg chg="mod">
          <ac:chgData name="Peter De Tender" userId="b54b6209-5f27-411f-8c6b-6b5d6b548771" providerId="ADAL" clId="{3F6470AE-94F7-401F-AAD6-18CBDCB33C19}" dt="2019-08-21T20:16:06.769" v="193" actId="20577"/>
          <ac:spMkLst>
            <pc:docMk/>
            <pc:sldMk cId="3243290784" sldId="4307"/>
            <ac:spMk id="4" creationId="{23F0A433-EF7F-4510-AD9B-93AD5EDD9241}"/>
          </ac:spMkLst>
        </pc:spChg>
      </pc:sldChg>
      <pc:sldChg chg="del">
        <pc:chgData name="Peter De Tender" userId="b54b6209-5f27-411f-8c6b-6b5d6b548771" providerId="ADAL" clId="{3F6470AE-94F7-401F-AAD6-18CBDCB33C19}" dt="2019-08-21T20:16:36.743" v="194" actId="2696"/>
        <pc:sldMkLst>
          <pc:docMk/>
          <pc:sldMk cId="2392740069" sldId="4308"/>
        </pc:sldMkLst>
      </pc:sldChg>
      <pc:sldChg chg="addSp delSp modSp add">
        <pc:chgData name="Peter De Tender" userId="b54b6209-5f27-411f-8c6b-6b5d6b548771" providerId="ADAL" clId="{3F6470AE-94F7-401F-AAD6-18CBDCB33C19}" dt="2019-08-21T20:15:02.913" v="152" actId="1076"/>
        <pc:sldMkLst>
          <pc:docMk/>
          <pc:sldMk cId="707660390" sldId="10501"/>
        </pc:sldMkLst>
        <pc:spChg chg="mod">
          <ac:chgData name="Peter De Tender" userId="b54b6209-5f27-411f-8c6b-6b5d6b548771" providerId="ADAL" clId="{3F6470AE-94F7-401F-AAD6-18CBDCB33C19}" dt="2019-08-21T20:14:35.454" v="139" actId="20577"/>
          <ac:spMkLst>
            <pc:docMk/>
            <pc:sldMk cId="707660390" sldId="10501"/>
            <ac:spMk id="3" creationId="{00000000-0000-0000-0000-000000000000}"/>
          </ac:spMkLst>
        </pc:spChg>
        <pc:spChg chg="add del mod">
          <ac:chgData name="Peter De Tender" userId="b54b6209-5f27-411f-8c6b-6b5d6b548771" providerId="ADAL" clId="{3F6470AE-94F7-401F-AAD6-18CBDCB33C19}" dt="2019-08-21T19:53:13.496" v="39"/>
          <ac:spMkLst>
            <pc:docMk/>
            <pc:sldMk cId="707660390" sldId="10501"/>
            <ac:spMk id="5" creationId="{813E75E7-58B4-46A2-B664-7A93E55A64B9}"/>
          </ac:spMkLst>
        </pc:spChg>
        <pc:spChg chg="add mod">
          <ac:chgData name="Peter De Tender" userId="b54b6209-5f27-411f-8c6b-6b5d6b548771" providerId="ADAL" clId="{3F6470AE-94F7-401F-AAD6-18CBDCB33C19}" dt="2019-08-21T20:15:02.913" v="152" actId="1076"/>
          <ac:spMkLst>
            <pc:docMk/>
            <pc:sldMk cId="707660390" sldId="10501"/>
            <ac:spMk id="6" creationId="{F5E62471-F8D5-4918-9B92-D9901DB7886F}"/>
          </ac:spMkLst>
        </pc:spChg>
        <pc:picChg chg="del">
          <ac:chgData name="Peter De Tender" userId="b54b6209-5f27-411f-8c6b-6b5d6b548771" providerId="ADAL" clId="{3F6470AE-94F7-401F-AAD6-18CBDCB33C19}" dt="2019-08-21T19:52:39.730" v="18" actId="478"/>
          <ac:picMkLst>
            <pc:docMk/>
            <pc:sldMk cId="707660390" sldId="10501"/>
            <ac:picMk id="4" creationId="{00000000-0000-0000-0000-000000000000}"/>
          </ac:picMkLst>
        </pc:picChg>
        <pc:picChg chg="add mod">
          <ac:chgData name="Peter De Tender" userId="b54b6209-5f27-411f-8c6b-6b5d6b548771" providerId="ADAL" clId="{3F6470AE-94F7-401F-AAD6-18CBDCB33C19}" dt="2019-08-21T20:14:22.939" v="125" actId="208"/>
          <ac:picMkLst>
            <pc:docMk/>
            <pc:sldMk cId="707660390" sldId="10501"/>
            <ac:picMk id="7" creationId="{944EEC6F-9180-470F-9B43-8AE443FD334D}"/>
          </ac:picMkLst>
        </pc:picChg>
      </pc:sldChg>
      <pc:sldChg chg="modSp">
        <pc:chgData name="Peter De Tender" userId="b54b6209-5f27-411f-8c6b-6b5d6b548771" providerId="ADAL" clId="{3F6470AE-94F7-401F-AAD6-18CBDCB33C19}" dt="2019-08-21T20:16:48.715" v="222" actId="20577"/>
        <pc:sldMkLst>
          <pc:docMk/>
          <pc:sldMk cId="240323736" sldId="10502"/>
        </pc:sldMkLst>
        <pc:spChg chg="mod">
          <ac:chgData name="Peter De Tender" userId="b54b6209-5f27-411f-8c6b-6b5d6b548771" providerId="ADAL" clId="{3F6470AE-94F7-401F-AAD6-18CBDCB33C19}" dt="2019-08-21T20:16:48.715" v="222" actId="20577"/>
          <ac:spMkLst>
            <pc:docMk/>
            <pc:sldMk cId="240323736" sldId="10502"/>
            <ac:spMk id="5" creationId="{94FF6427-3B79-4E7B-AAD7-5401A7BF243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38E8AE-B0DC-4E28-8C16-C9CC58CA694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2886631-53C2-4B49-9025-D9F51F93EDAA}">
      <dgm:prSet phldrT="[Text]"/>
      <dgm:spPr>
        <a:solidFill>
          <a:srgbClr val="FF0000"/>
        </a:solidFill>
      </dgm:spPr>
      <dgm:t>
        <a:bodyPr/>
        <a:lstStyle/>
        <a:p>
          <a:r>
            <a:rPr lang="en-US" dirty="0">
              <a:solidFill>
                <a:schemeClr val="bg1"/>
              </a:solidFill>
            </a:rPr>
            <a:t>Security</a:t>
          </a:r>
        </a:p>
      </dgm:t>
    </dgm:pt>
    <dgm:pt modelId="{4E1E0777-6660-4925-AC8E-13C2A8D9F705}" type="parTrans" cxnId="{75B3BD6B-69D7-46EB-99C8-16F1411105A2}">
      <dgm:prSet/>
      <dgm:spPr/>
      <dgm:t>
        <a:bodyPr/>
        <a:lstStyle/>
        <a:p>
          <a:endParaRPr lang="en-US"/>
        </a:p>
      </dgm:t>
    </dgm:pt>
    <dgm:pt modelId="{18C17F51-3C7C-4242-82C6-854C40669943}" type="sibTrans" cxnId="{75B3BD6B-69D7-46EB-99C8-16F1411105A2}">
      <dgm:prSet/>
      <dgm:spPr/>
      <dgm:t>
        <a:bodyPr/>
        <a:lstStyle/>
        <a:p>
          <a:endParaRPr lang="en-US"/>
        </a:p>
      </dgm:t>
    </dgm:pt>
    <dgm:pt modelId="{FDC53C93-8EF1-403D-AC34-884B136E145E}">
      <dgm:prSet phldrT="[Text]"/>
      <dgm:spPr>
        <a:solidFill>
          <a:srgbClr val="00B050"/>
        </a:solidFill>
      </dgm:spPr>
      <dgm:t>
        <a:bodyPr/>
        <a:lstStyle/>
        <a:p>
          <a:r>
            <a:rPr lang="en-US" dirty="0">
              <a:solidFill>
                <a:schemeClr val="bg1"/>
              </a:solidFill>
            </a:rPr>
            <a:t>Active Geo-Replicas</a:t>
          </a:r>
        </a:p>
      </dgm:t>
    </dgm:pt>
    <dgm:pt modelId="{A1EC72DD-959A-4D70-B811-D79EF1FCA744}" type="parTrans" cxnId="{0136E83C-DCE7-484E-A228-B8A8754CF38C}">
      <dgm:prSet/>
      <dgm:spPr/>
      <dgm:t>
        <a:bodyPr/>
        <a:lstStyle/>
        <a:p>
          <a:endParaRPr lang="en-US"/>
        </a:p>
      </dgm:t>
    </dgm:pt>
    <dgm:pt modelId="{E5430D5A-4B6B-4EB0-B578-070C9EC0EF7A}" type="sibTrans" cxnId="{0136E83C-DCE7-484E-A228-B8A8754CF38C}">
      <dgm:prSet/>
      <dgm:spPr/>
      <dgm:t>
        <a:bodyPr/>
        <a:lstStyle/>
        <a:p>
          <a:endParaRPr lang="en-US"/>
        </a:p>
      </dgm:t>
    </dgm:pt>
    <dgm:pt modelId="{AF901E6F-2F66-4AF9-96D3-7C1CE5FCAB08}">
      <dgm:prSet phldrT="[Text]"/>
      <dgm:spPr>
        <a:solidFill>
          <a:srgbClr val="002060"/>
        </a:solidFill>
      </dgm:spPr>
      <dgm:t>
        <a:bodyPr/>
        <a:lstStyle/>
        <a:p>
          <a:r>
            <a:rPr lang="en-US" dirty="0">
              <a:solidFill>
                <a:schemeClr val="bg1"/>
              </a:solidFill>
            </a:rPr>
            <a:t>Performance Insight</a:t>
          </a:r>
        </a:p>
      </dgm:t>
    </dgm:pt>
    <dgm:pt modelId="{E3453B3B-33C8-4590-88F8-85C4B2E272C7}" type="parTrans" cxnId="{F6E155DB-56AC-4F42-9553-41406BB354C3}">
      <dgm:prSet/>
      <dgm:spPr/>
      <dgm:t>
        <a:bodyPr/>
        <a:lstStyle/>
        <a:p>
          <a:endParaRPr lang="en-US"/>
        </a:p>
      </dgm:t>
    </dgm:pt>
    <dgm:pt modelId="{C059161C-6580-4B02-92E9-6469FA74204B}" type="sibTrans" cxnId="{F6E155DB-56AC-4F42-9553-41406BB354C3}">
      <dgm:prSet/>
      <dgm:spPr/>
      <dgm:t>
        <a:bodyPr/>
        <a:lstStyle/>
        <a:p>
          <a:endParaRPr lang="en-US"/>
        </a:p>
      </dgm:t>
    </dgm:pt>
    <dgm:pt modelId="{59A6B6B6-1B60-42B9-BA84-4D59AA4FA072}">
      <dgm:prSet phldrT="[Text]"/>
      <dgm:spPr/>
      <dgm:t>
        <a:bodyPr/>
        <a:lstStyle/>
        <a:p>
          <a:r>
            <a:rPr lang="en-US" dirty="0">
              <a:solidFill>
                <a:schemeClr val="bg1"/>
              </a:solidFill>
            </a:rPr>
            <a:t>Automated Tuning</a:t>
          </a:r>
        </a:p>
      </dgm:t>
    </dgm:pt>
    <dgm:pt modelId="{5C2A1A24-6EC6-4CF3-A5DC-6F3EF04E7BDD}" type="parTrans" cxnId="{19390F2E-830E-46F1-BA9E-B7217794A8B4}">
      <dgm:prSet/>
      <dgm:spPr/>
      <dgm:t>
        <a:bodyPr/>
        <a:lstStyle/>
        <a:p>
          <a:endParaRPr lang="en-US"/>
        </a:p>
      </dgm:t>
    </dgm:pt>
    <dgm:pt modelId="{1CF28ECB-6776-4A45-BE59-803864E69F96}" type="sibTrans" cxnId="{19390F2E-830E-46F1-BA9E-B7217794A8B4}">
      <dgm:prSet/>
      <dgm:spPr/>
      <dgm:t>
        <a:bodyPr/>
        <a:lstStyle/>
        <a:p>
          <a:endParaRPr lang="en-US"/>
        </a:p>
      </dgm:t>
    </dgm:pt>
    <dgm:pt modelId="{2650C735-97DA-4CC6-AE56-F4165E82AA00}">
      <dgm:prSet phldrT="[Text]"/>
      <dgm:spPr>
        <a:solidFill>
          <a:srgbClr val="7030A0"/>
        </a:solidFill>
      </dgm:spPr>
      <dgm:t>
        <a:bodyPr/>
        <a:lstStyle/>
        <a:p>
          <a:r>
            <a:rPr lang="en-US" dirty="0">
              <a:solidFill>
                <a:schemeClr val="bg1"/>
              </a:solidFill>
            </a:rPr>
            <a:t>Adaptive Query Processing</a:t>
          </a:r>
        </a:p>
      </dgm:t>
    </dgm:pt>
    <dgm:pt modelId="{EC1AD9E8-146A-4B79-9A9F-AC2D18F7C693}" type="parTrans" cxnId="{9C3E3BB2-C5AB-4D7D-A5B0-09B7F6A3AE98}">
      <dgm:prSet/>
      <dgm:spPr/>
      <dgm:t>
        <a:bodyPr/>
        <a:lstStyle/>
        <a:p>
          <a:endParaRPr lang="en-US"/>
        </a:p>
      </dgm:t>
    </dgm:pt>
    <dgm:pt modelId="{99BF8A31-AA8C-4507-9ED4-259EF617DF4C}" type="sibTrans" cxnId="{9C3E3BB2-C5AB-4D7D-A5B0-09B7F6A3AE98}">
      <dgm:prSet/>
      <dgm:spPr/>
      <dgm:t>
        <a:bodyPr/>
        <a:lstStyle/>
        <a:p>
          <a:endParaRPr lang="en-US"/>
        </a:p>
      </dgm:t>
    </dgm:pt>
    <dgm:pt modelId="{B02AC6E3-5A2B-41E0-B368-49F499086585}">
      <dgm:prSet phldrT="[Text]"/>
      <dgm:spPr>
        <a:solidFill>
          <a:schemeClr val="bg1">
            <a:lumMod val="50000"/>
          </a:schemeClr>
        </a:solidFill>
      </dgm:spPr>
      <dgm:t>
        <a:bodyPr/>
        <a:lstStyle/>
        <a:p>
          <a:r>
            <a:rPr lang="en-US" dirty="0">
              <a:solidFill>
                <a:schemeClr val="bg1"/>
              </a:solidFill>
            </a:rPr>
            <a:t>Azure Data Sync</a:t>
          </a:r>
        </a:p>
      </dgm:t>
    </dgm:pt>
    <dgm:pt modelId="{AF00DE22-710D-467F-86B4-E71AF6CE82AD}" type="parTrans" cxnId="{E1CCC7EB-9F6B-4870-B037-3B875980EA4D}">
      <dgm:prSet/>
      <dgm:spPr/>
      <dgm:t>
        <a:bodyPr/>
        <a:lstStyle/>
        <a:p>
          <a:endParaRPr lang="fr-BE"/>
        </a:p>
      </dgm:t>
    </dgm:pt>
    <dgm:pt modelId="{6A9ADDF0-B04E-42EF-A2A7-F37B3B269F7E}" type="sibTrans" cxnId="{E1CCC7EB-9F6B-4870-B037-3B875980EA4D}">
      <dgm:prSet/>
      <dgm:spPr/>
      <dgm:t>
        <a:bodyPr/>
        <a:lstStyle/>
        <a:p>
          <a:endParaRPr lang="fr-BE"/>
        </a:p>
      </dgm:t>
    </dgm:pt>
    <dgm:pt modelId="{74887D68-E158-46FE-AE61-710FF904EF2B}" type="pres">
      <dgm:prSet presAssocID="{4038E8AE-B0DC-4E28-8C16-C9CC58CA694A}" presName="diagram" presStyleCnt="0">
        <dgm:presLayoutVars>
          <dgm:dir/>
          <dgm:resizeHandles val="exact"/>
        </dgm:presLayoutVars>
      </dgm:prSet>
      <dgm:spPr/>
    </dgm:pt>
    <dgm:pt modelId="{4E64441E-9085-477E-9DA5-4A75D77FDDEA}" type="pres">
      <dgm:prSet presAssocID="{92886631-53C2-4B49-9025-D9F51F93EDAA}" presName="node" presStyleLbl="node1" presStyleIdx="0" presStyleCnt="6" custLinFactNeighborX="1406" custLinFactNeighborY="-1611">
        <dgm:presLayoutVars>
          <dgm:bulletEnabled val="1"/>
        </dgm:presLayoutVars>
      </dgm:prSet>
      <dgm:spPr/>
    </dgm:pt>
    <dgm:pt modelId="{D5CBA0E0-D8B0-4E48-813C-BBBB7B1E56BF}" type="pres">
      <dgm:prSet presAssocID="{18C17F51-3C7C-4242-82C6-854C40669943}" presName="sibTrans" presStyleCnt="0"/>
      <dgm:spPr/>
    </dgm:pt>
    <dgm:pt modelId="{A4D05B47-1C45-4E93-8A52-092621CA2A7D}" type="pres">
      <dgm:prSet presAssocID="{B02AC6E3-5A2B-41E0-B368-49F499086585}" presName="node" presStyleLbl="node1" presStyleIdx="1" presStyleCnt="6">
        <dgm:presLayoutVars>
          <dgm:bulletEnabled val="1"/>
        </dgm:presLayoutVars>
      </dgm:prSet>
      <dgm:spPr/>
    </dgm:pt>
    <dgm:pt modelId="{3D9AE2DC-A7B8-42B2-A303-358AADC97CBC}" type="pres">
      <dgm:prSet presAssocID="{6A9ADDF0-B04E-42EF-A2A7-F37B3B269F7E}" presName="sibTrans" presStyleCnt="0"/>
      <dgm:spPr/>
    </dgm:pt>
    <dgm:pt modelId="{3FF00590-EBE8-4B92-AF67-0586DF7F3326}" type="pres">
      <dgm:prSet presAssocID="{FDC53C93-8EF1-403D-AC34-884B136E145E}" presName="node" presStyleLbl="node1" presStyleIdx="2" presStyleCnt="6">
        <dgm:presLayoutVars>
          <dgm:bulletEnabled val="1"/>
        </dgm:presLayoutVars>
      </dgm:prSet>
      <dgm:spPr/>
    </dgm:pt>
    <dgm:pt modelId="{00BE7551-511F-4DE3-B496-0204A55E0065}" type="pres">
      <dgm:prSet presAssocID="{E5430D5A-4B6B-4EB0-B578-070C9EC0EF7A}" presName="sibTrans" presStyleCnt="0"/>
      <dgm:spPr/>
    </dgm:pt>
    <dgm:pt modelId="{A463DED5-C556-44A6-A993-09B4164F4DC8}" type="pres">
      <dgm:prSet presAssocID="{AF901E6F-2F66-4AF9-96D3-7C1CE5FCAB08}" presName="node" presStyleLbl="node1" presStyleIdx="3" presStyleCnt="6">
        <dgm:presLayoutVars>
          <dgm:bulletEnabled val="1"/>
        </dgm:presLayoutVars>
      </dgm:prSet>
      <dgm:spPr/>
    </dgm:pt>
    <dgm:pt modelId="{F54808DD-31DE-4838-BB29-B10FED37E823}" type="pres">
      <dgm:prSet presAssocID="{C059161C-6580-4B02-92E9-6469FA74204B}" presName="sibTrans" presStyleCnt="0"/>
      <dgm:spPr/>
    </dgm:pt>
    <dgm:pt modelId="{6ED59D03-D26F-4DE6-AF97-68EAED3D24DF}" type="pres">
      <dgm:prSet presAssocID="{59A6B6B6-1B60-42B9-BA84-4D59AA4FA072}" presName="node" presStyleLbl="node1" presStyleIdx="4" presStyleCnt="6">
        <dgm:presLayoutVars>
          <dgm:bulletEnabled val="1"/>
        </dgm:presLayoutVars>
      </dgm:prSet>
      <dgm:spPr/>
    </dgm:pt>
    <dgm:pt modelId="{B32F1276-5998-47EB-8CF3-62667A994826}" type="pres">
      <dgm:prSet presAssocID="{1CF28ECB-6776-4A45-BE59-803864E69F96}" presName="sibTrans" presStyleCnt="0"/>
      <dgm:spPr/>
    </dgm:pt>
    <dgm:pt modelId="{674F549A-E623-4C2B-921B-FFD80DDB9377}" type="pres">
      <dgm:prSet presAssocID="{2650C735-97DA-4CC6-AE56-F4165E82AA00}" presName="node" presStyleLbl="node1" presStyleIdx="5" presStyleCnt="6">
        <dgm:presLayoutVars>
          <dgm:bulletEnabled val="1"/>
        </dgm:presLayoutVars>
      </dgm:prSet>
      <dgm:spPr/>
    </dgm:pt>
  </dgm:ptLst>
  <dgm:cxnLst>
    <dgm:cxn modelId="{DCD6CE03-8BBF-4E53-BD7F-E76B18D635D2}" type="presOf" srcId="{AF901E6F-2F66-4AF9-96D3-7C1CE5FCAB08}" destId="{A463DED5-C556-44A6-A993-09B4164F4DC8}" srcOrd="0" destOrd="0" presId="urn:microsoft.com/office/officeart/2005/8/layout/default"/>
    <dgm:cxn modelId="{8CAFAF27-1807-4C78-9C14-0A18D4E8C887}" type="presOf" srcId="{2650C735-97DA-4CC6-AE56-F4165E82AA00}" destId="{674F549A-E623-4C2B-921B-FFD80DDB9377}" srcOrd="0" destOrd="0" presId="urn:microsoft.com/office/officeart/2005/8/layout/default"/>
    <dgm:cxn modelId="{19390F2E-830E-46F1-BA9E-B7217794A8B4}" srcId="{4038E8AE-B0DC-4E28-8C16-C9CC58CA694A}" destId="{59A6B6B6-1B60-42B9-BA84-4D59AA4FA072}" srcOrd="4" destOrd="0" parTransId="{5C2A1A24-6EC6-4CF3-A5DC-6F3EF04E7BDD}" sibTransId="{1CF28ECB-6776-4A45-BE59-803864E69F96}"/>
    <dgm:cxn modelId="{0136E83C-DCE7-484E-A228-B8A8754CF38C}" srcId="{4038E8AE-B0DC-4E28-8C16-C9CC58CA694A}" destId="{FDC53C93-8EF1-403D-AC34-884B136E145E}" srcOrd="2" destOrd="0" parTransId="{A1EC72DD-959A-4D70-B811-D79EF1FCA744}" sibTransId="{E5430D5A-4B6B-4EB0-B578-070C9EC0EF7A}"/>
    <dgm:cxn modelId="{75B3BD6B-69D7-46EB-99C8-16F1411105A2}" srcId="{4038E8AE-B0DC-4E28-8C16-C9CC58CA694A}" destId="{92886631-53C2-4B49-9025-D9F51F93EDAA}" srcOrd="0" destOrd="0" parTransId="{4E1E0777-6660-4925-AC8E-13C2A8D9F705}" sibTransId="{18C17F51-3C7C-4242-82C6-854C40669943}"/>
    <dgm:cxn modelId="{9A781385-753E-425D-9236-1D1ECDE478A0}" type="presOf" srcId="{FDC53C93-8EF1-403D-AC34-884B136E145E}" destId="{3FF00590-EBE8-4B92-AF67-0586DF7F3326}" srcOrd="0" destOrd="0" presId="urn:microsoft.com/office/officeart/2005/8/layout/default"/>
    <dgm:cxn modelId="{9C3E3BB2-C5AB-4D7D-A5B0-09B7F6A3AE98}" srcId="{4038E8AE-B0DC-4E28-8C16-C9CC58CA694A}" destId="{2650C735-97DA-4CC6-AE56-F4165E82AA00}" srcOrd="5" destOrd="0" parTransId="{EC1AD9E8-146A-4B79-9A9F-AC2D18F7C693}" sibTransId="{99BF8A31-AA8C-4507-9ED4-259EF617DF4C}"/>
    <dgm:cxn modelId="{204661D6-31F0-4046-9675-C77DC2556A3B}" type="presOf" srcId="{B02AC6E3-5A2B-41E0-B368-49F499086585}" destId="{A4D05B47-1C45-4E93-8A52-092621CA2A7D}" srcOrd="0" destOrd="0" presId="urn:microsoft.com/office/officeart/2005/8/layout/default"/>
    <dgm:cxn modelId="{CA40ECD8-46F3-47D4-8EEE-FCC89109ADCD}" type="presOf" srcId="{59A6B6B6-1B60-42B9-BA84-4D59AA4FA072}" destId="{6ED59D03-D26F-4DE6-AF97-68EAED3D24DF}" srcOrd="0" destOrd="0" presId="urn:microsoft.com/office/officeart/2005/8/layout/default"/>
    <dgm:cxn modelId="{3D233ADA-1247-4209-B696-B4B6A347538E}" type="presOf" srcId="{92886631-53C2-4B49-9025-D9F51F93EDAA}" destId="{4E64441E-9085-477E-9DA5-4A75D77FDDEA}" srcOrd="0" destOrd="0" presId="urn:microsoft.com/office/officeart/2005/8/layout/default"/>
    <dgm:cxn modelId="{F6E155DB-56AC-4F42-9553-41406BB354C3}" srcId="{4038E8AE-B0DC-4E28-8C16-C9CC58CA694A}" destId="{AF901E6F-2F66-4AF9-96D3-7C1CE5FCAB08}" srcOrd="3" destOrd="0" parTransId="{E3453B3B-33C8-4590-88F8-85C4B2E272C7}" sibTransId="{C059161C-6580-4B02-92E9-6469FA74204B}"/>
    <dgm:cxn modelId="{E1CCC7EB-9F6B-4870-B037-3B875980EA4D}" srcId="{4038E8AE-B0DC-4E28-8C16-C9CC58CA694A}" destId="{B02AC6E3-5A2B-41E0-B368-49F499086585}" srcOrd="1" destOrd="0" parTransId="{AF00DE22-710D-467F-86B4-E71AF6CE82AD}" sibTransId="{6A9ADDF0-B04E-42EF-A2A7-F37B3B269F7E}"/>
    <dgm:cxn modelId="{B7C3F4F7-567B-4959-B523-6A2E9FFF6B47}" type="presOf" srcId="{4038E8AE-B0DC-4E28-8C16-C9CC58CA694A}" destId="{74887D68-E158-46FE-AE61-710FF904EF2B}" srcOrd="0" destOrd="0" presId="urn:microsoft.com/office/officeart/2005/8/layout/default"/>
    <dgm:cxn modelId="{8CC3AC51-2F17-44F1-A193-016D3053E2F0}" type="presParOf" srcId="{74887D68-E158-46FE-AE61-710FF904EF2B}" destId="{4E64441E-9085-477E-9DA5-4A75D77FDDEA}" srcOrd="0" destOrd="0" presId="urn:microsoft.com/office/officeart/2005/8/layout/default"/>
    <dgm:cxn modelId="{5578EA83-7AD0-404F-89C0-AC031338CB71}" type="presParOf" srcId="{74887D68-E158-46FE-AE61-710FF904EF2B}" destId="{D5CBA0E0-D8B0-4E48-813C-BBBB7B1E56BF}" srcOrd="1" destOrd="0" presId="urn:microsoft.com/office/officeart/2005/8/layout/default"/>
    <dgm:cxn modelId="{1F3784A5-A6EA-46B4-9752-F6C01EAD2235}" type="presParOf" srcId="{74887D68-E158-46FE-AE61-710FF904EF2B}" destId="{A4D05B47-1C45-4E93-8A52-092621CA2A7D}" srcOrd="2" destOrd="0" presId="urn:microsoft.com/office/officeart/2005/8/layout/default"/>
    <dgm:cxn modelId="{77A633CA-2F13-42CC-9822-E2D6E2015444}" type="presParOf" srcId="{74887D68-E158-46FE-AE61-710FF904EF2B}" destId="{3D9AE2DC-A7B8-42B2-A303-358AADC97CBC}" srcOrd="3" destOrd="0" presId="urn:microsoft.com/office/officeart/2005/8/layout/default"/>
    <dgm:cxn modelId="{6A9175D7-6511-4BB6-B889-EDB6D5C1CD8A}" type="presParOf" srcId="{74887D68-E158-46FE-AE61-710FF904EF2B}" destId="{3FF00590-EBE8-4B92-AF67-0586DF7F3326}" srcOrd="4" destOrd="0" presId="urn:microsoft.com/office/officeart/2005/8/layout/default"/>
    <dgm:cxn modelId="{F3AFEB63-DE70-4FE6-BB7C-8C53402E9EAF}" type="presParOf" srcId="{74887D68-E158-46FE-AE61-710FF904EF2B}" destId="{00BE7551-511F-4DE3-B496-0204A55E0065}" srcOrd="5" destOrd="0" presId="urn:microsoft.com/office/officeart/2005/8/layout/default"/>
    <dgm:cxn modelId="{11819B85-95FC-4728-91D5-C50E60502944}" type="presParOf" srcId="{74887D68-E158-46FE-AE61-710FF904EF2B}" destId="{A463DED5-C556-44A6-A993-09B4164F4DC8}" srcOrd="6" destOrd="0" presId="urn:microsoft.com/office/officeart/2005/8/layout/default"/>
    <dgm:cxn modelId="{2866BD38-05AF-46DF-AE21-26909B04752B}" type="presParOf" srcId="{74887D68-E158-46FE-AE61-710FF904EF2B}" destId="{F54808DD-31DE-4838-BB29-B10FED37E823}" srcOrd="7" destOrd="0" presId="urn:microsoft.com/office/officeart/2005/8/layout/default"/>
    <dgm:cxn modelId="{45F105AE-600A-4D9E-B32B-A192782189FF}" type="presParOf" srcId="{74887D68-E158-46FE-AE61-710FF904EF2B}" destId="{6ED59D03-D26F-4DE6-AF97-68EAED3D24DF}" srcOrd="8" destOrd="0" presId="urn:microsoft.com/office/officeart/2005/8/layout/default"/>
    <dgm:cxn modelId="{20513BBB-F8C1-4CED-94E6-9C3B1B9740F4}" type="presParOf" srcId="{74887D68-E158-46FE-AE61-710FF904EF2B}" destId="{B32F1276-5998-47EB-8CF3-62667A994826}" srcOrd="9" destOrd="0" presId="urn:microsoft.com/office/officeart/2005/8/layout/default"/>
    <dgm:cxn modelId="{B344E9B3-BC8A-45D7-A055-47C5A96FE947}" type="presParOf" srcId="{74887D68-E158-46FE-AE61-710FF904EF2B}" destId="{674F549A-E623-4C2B-921B-FFD80DDB937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EE3560-C217-4091-8F40-C7DC6FFD0595}"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en-US"/>
        </a:p>
      </dgm:t>
    </dgm:pt>
    <dgm:pt modelId="{5E58F8D2-0CC5-4AC6-8EC1-934D81C2BEC2}">
      <dgm:prSet phldrT="[Text]"/>
      <dgm:spPr/>
      <dgm:t>
        <a:bodyPr/>
        <a:lstStyle/>
        <a:p>
          <a:r>
            <a:rPr lang="en-US" b="1"/>
            <a:t>Firewall</a:t>
          </a:r>
          <a:endParaRPr lang="en-US" b="1" dirty="0"/>
        </a:p>
      </dgm:t>
    </dgm:pt>
    <dgm:pt modelId="{C3DAA67D-3C4B-4A76-8CD7-D5736602EE81}" type="parTrans" cxnId="{469DE702-13A2-4A69-8712-A34EC72F5830}">
      <dgm:prSet/>
      <dgm:spPr/>
      <dgm:t>
        <a:bodyPr/>
        <a:lstStyle/>
        <a:p>
          <a:endParaRPr lang="en-US"/>
        </a:p>
      </dgm:t>
    </dgm:pt>
    <dgm:pt modelId="{7AFEC6BF-31E9-4486-B492-A4C323F26F92}" type="sibTrans" cxnId="{469DE702-13A2-4A69-8712-A34EC72F5830}">
      <dgm:prSet/>
      <dgm:spPr/>
      <dgm:t>
        <a:bodyPr/>
        <a:lstStyle/>
        <a:p>
          <a:endParaRPr lang="en-US"/>
        </a:p>
      </dgm:t>
    </dgm:pt>
    <dgm:pt modelId="{B87B0BB5-3EF2-477D-9B2C-ECA3DE3EBB4D}">
      <dgm:prSet phldrT="[Text]"/>
      <dgm:spPr/>
      <dgm:t>
        <a:bodyPr/>
        <a:lstStyle/>
        <a:p>
          <a:r>
            <a:rPr lang="en-US" b="1"/>
            <a:t>Secure Connections</a:t>
          </a:r>
          <a:endParaRPr lang="en-US" b="1" dirty="0"/>
        </a:p>
      </dgm:t>
    </dgm:pt>
    <dgm:pt modelId="{A545514F-551F-49B0-913D-4A3C09456DEA}" type="parTrans" cxnId="{1D70C497-CD7D-4042-B86F-C2321552E635}">
      <dgm:prSet/>
      <dgm:spPr/>
      <dgm:t>
        <a:bodyPr/>
        <a:lstStyle/>
        <a:p>
          <a:endParaRPr lang="en-US"/>
        </a:p>
      </dgm:t>
    </dgm:pt>
    <dgm:pt modelId="{7BDF3039-91D7-4E9F-A431-9863093742B3}" type="sibTrans" cxnId="{1D70C497-CD7D-4042-B86F-C2321552E635}">
      <dgm:prSet/>
      <dgm:spPr/>
      <dgm:t>
        <a:bodyPr/>
        <a:lstStyle/>
        <a:p>
          <a:endParaRPr lang="en-US"/>
        </a:p>
      </dgm:t>
    </dgm:pt>
    <dgm:pt modelId="{ADFC871F-9379-4A95-8893-3C2A65FFC727}">
      <dgm:prSet phldrT="[Text]"/>
      <dgm:spPr/>
      <dgm:t>
        <a:bodyPr/>
        <a:lstStyle/>
        <a:p>
          <a:r>
            <a:rPr lang="en-US" b="1"/>
            <a:t>Data In Flight</a:t>
          </a:r>
          <a:endParaRPr lang="en-US" b="1" dirty="0"/>
        </a:p>
      </dgm:t>
    </dgm:pt>
    <dgm:pt modelId="{0EF894BD-544B-44D2-94A0-0B4B2FF58696}" type="parTrans" cxnId="{394653EE-A431-4CD8-A544-5C5807F33A6D}">
      <dgm:prSet/>
      <dgm:spPr/>
      <dgm:t>
        <a:bodyPr/>
        <a:lstStyle/>
        <a:p>
          <a:endParaRPr lang="en-US"/>
        </a:p>
      </dgm:t>
    </dgm:pt>
    <dgm:pt modelId="{5AEC5066-E118-4E21-9D4C-3C642A771247}" type="sibTrans" cxnId="{394653EE-A431-4CD8-A544-5C5807F33A6D}">
      <dgm:prSet/>
      <dgm:spPr/>
      <dgm:t>
        <a:bodyPr/>
        <a:lstStyle/>
        <a:p>
          <a:endParaRPr lang="en-US"/>
        </a:p>
      </dgm:t>
    </dgm:pt>
    <dgm:pt modelId="{ED40AD5E-F03F-4E38-A400-E9980A14D1B0}">
      <dgm:prSet phldrT="[Text]"/>
      <dgm:spPr/>
      <dgm:t>
        <a:bodyPr/>
        <a:lstStyle/>
        <a:p>
          <a:r>
            <a:rPr lang="en-US" b="1"/>
            <a:t>Data At Rest</a:t>
          </a:r>
          <a:endParaRPr lang="en-US" b="1" dirty="0"/>
        </a:p>
      </dgm:t>
    </dgm:pt>
    <dgm:pt modelId="{149DEB4E-49A6-466B-BAE8-106050D5FB83}" type="parTrans" cxnId="{9FF15922-052C-4C12-BAEF-DEB801298036}">
      <dgm:prSet/>
      <dgm:spPr/>
      <dgm:t>
        <a:bodyPr/>
        <a:lstStyle/>
        <a:p>
          <a:endParaRPr lang="en-US"/>
        </a:p>
      </dgm:t>
    </dgm:pt>
    <dgm:pt modelId="{967027E2-886B-47A2-B325-190B802371E6}" type="sibTrans" cxnId="{9FF15922-052C-4C12-BAEF-DEB801298036}">
      <dgm:prSet/>
      <dgm:spPr/>
      <dgm:t>
        <a:bodyPr/>
        <a:lstStyle/>
        <a:p>
          <a:endParaRPr lang="en-US"/>
        </a:p>
      </dgm:t>
    </dgm:pt>
    <dgm:pt modelId="{20C71DFE-37E2-4F6D-BBAB-F76BF15D1D99}">
      <dgm:prSet phldrT="[Text]"/>
      <dgm:spPr/>
      <dgm:t>
        <a:bodyPr/>
        <a:lstStyle/>
        <a:p>
          <a:r>
            <a:rPr lang="en-US" b="1"/>
            <a:t>Audit</a:t>
          </a:r>
          <a:endParaRPr lang="en-US" b="1" dirty="0"/>
        </a:p>
      </dgm:t>
    </dgm:pt>
    <dgm:pt modelId="{B4044969-DFC8-450A-A8C0-7C1EF864C33F}" type="parTrans" cxnId="{9433C9FE-C8FC-4BC7-BFE5-BF6625BF986E}">
      <dgm:prSet/>
      <dgm:spPr/>
      <dgm:t>
        <a:bodyPr/>
        <a:lstStyle/>
        <a:p>
          <a:endParaRPr lang="en-US"/>
        </a:p>
      </dgm:t>
    </dgm:pt>
    <dgm:pt modelId="{89D552FB-0E28-4D58-B714-63A5A64586E2}" type="sibTrans" cxnId="{9433C9FE-C8FC-4BC7-BFE5-BF6625BF986E}">
      <dgm:prSet/>
      <dgm:spPr/>
      <dgm:t>
        <a:bodyPr/>
        <a:lstStyle/>
        <a:p>
          <a:endParaRPr lang="en-US"/>
        </a:p>
      </dgm:t>
    </dgm:pt>
    <dgm:pt modelId="{1027621C-127F-49DD-BF40-07B917C9A8A7}">
      <dgm:prSet phldrT="[Text]"/>
      <dgm:spPr/>
      <dgm:t>
        <a:bodyPr/>
        <a:lstStyle/>
        <a:p>
          <a:r>
            <a:rPr lang="en-US" b="1"/>
            <a:t>Threat Detection</a:t>
          </a:r>
          <a:endParaRPr lang="en-US" b="1" dirty="0"/>
        </a:p>
      </dgm:t>
    </dgm:pt>
    <dgm:pt modelId="{24F82DEF-7B3D-43FC-A401-19B098F5BF21}" type="parTrans" cxnId="{12CB0287-5C58-43E7-A7BD-DB43F144787A}">
      <dgm:prSet/>
      <dgm:spPr/>
      <dgm:t>
        <a:bodyPr/>
        <a:lstStyle/>
        <a:p>
          <a:endParaRPr lang="en-US"/>
        </a:p>
      </dgm:t>
    </dgm:pt>
    <dgm:pt modelId="{FF142C81-DD46-463F-A778-DE3CD32EA686}" type="sibTrans" cxnId="{12CB0287-5C58-43E7-A7BD-DB43F144787A}">
      <dgm:prSet/>
      <dgm:spPr/>
      <dgm:t>
        <a:bodyPr/>
        <a:lstStyle/>
        <a:p>
          <a:endParaRPr lang="en-US"/>
        </a:p>
      </dgm:t>
    </dgm:pt>
    <dgm:pt modelId="{1084D91B-F5F1-4362-8B38-7E6A749F4B24}" type="pres">
      <dgm:prSet presAssocID="{64EE3560-C217-4091-8F40-C7DC6FFD0595}" presName="CompostProcess" presStyleCnt="0">
        <dgm:presLayoutVars>
          <dgm:dir/>
          <dgm:resizeHandles val="exact"/>
        </dgm:presLayoutVars>
      </dgm:prSet>
      <dgm:spPr/>
    </dgm:pt>
    <dgm:pt modelId="{CC97B316-A9E3-4AA2-98A9-C2BAA0A93320}" type="pres">
      <dgm:prSet presAssocID="{64EE3560-C217-4091-8F40-C7DC6FFD0595}" presName="arrow" presStyleLbl="bgShp" presStyleIdx="0" presStyleCnt="1"/>
      <dgm:spPr/>
    </dgm:pt>
    <dgm:pt modelId="{8EE3229B-F3B5-40F3-80C2-2BF2F142C536}" type="pres">
      <dgm:prSet presAssocID="{64EE3560-C217-4091-8F40-C7DC6FFD0595}" presName="linearProcess" presStyleCnt="0"/>
      <dgm:spPr/>
    </dgm:pt>
    <dgm:pt modelId="{7BA6BB70-052E-4482-B555-187C86F40508}" type="pres">
      <dgm:prSet presAssocID="{5E58F8D2-0CC5-4AC6-8EC1-934D81C2BEC2}" presName="textNode" presStyleLbl="node1" presStyleIdx="0" presStyleCnt="6">
        <dgm:presLayoutVars>
          <dgm:bulletEnabled val="1"/>
        </dgm:presLayoutVars>
      </dgm:prSet>
      <dgm:spPr/>
    </dgm:pt>
    <dgm:pt modelId="{BDEBC992-A043-4638-B207-82EEF5D7B277}" type="pres">
      <dgm:prSet presAssocID="{7AFEC6BF-31E9-4486-B492-A4C323F26F92}" presName="sibTrans" presStyleCnt="0"/>
      <dgm:spPr/>
    </dgm:pt>
    <dgm:pt modelId="{737A556C-480E-4C2A-9CBE-8FC0F3960504}" type="pres">
      <dgm:prSet presAssocID="{B87B0BB5-3EF2-477D-9B2C-ECA3DE3EBB4D}" presName="textNode" presStyleLbl="node1" presStyleIdx="1" presStyleCnt="6">
        <dgm:presLayoutVars>
          <dgm:bulletEnabled val="1"/>
        </dgm:presLayoutVars>
      </dgm:prSet>
      <dgm:spPr/>
    </dgm:pt>
    <dgm:pt modelId="{5D321699-3B1D-4DBA-81F3-99098A796533}" type="pres">
      <dgm:prSet presAssocID="{7BDF3039-91D7-4E9F-A431-9863093742B3}" presName="sibTrans" presStyleCnt="0"/>
      <dgm:spPr/>
    </dgm:pt>
    <dgm:pt modelId="{7824F0FD-0B3C-4721-91DE-E1DE479C6DD7}" type="pres">
      <dgm:prSet presAssocID="{ADFC871F-9379-4A95-8893-3C2A65FFC727}" presName="textNode" presStyleLbl="node1" presStyleIdx="2" presStyleCnt="6" custLinFactNeighborY="-917">
        <dgm:presLayoutVars>
          <dgm:bulletEnabled val="1"/>
        </dgm:presLayoutVars>
      </dgm:prSet>
      <dgm:spPr/>
    </dgm:pt>
    <dgm:pt modelId="{C08D11A6-BE67-46E3-A7D6-307BC2FBB775}" type="pres">
      <dgm:prSet presAssocID="{5AEC5066-E118-4E21-9D4C-3C642A771247}" presName="sibTrans" presStyleCnt="0"/>
      <dgm:spPr/>
    </dgm:pt>
    <dgm:pt modelId="{81FB6B6B-2E9B-42E2-8C60-942A10A7A6D9}" type="pres">
      <dgm:prSet presAssocID="{ED40AD5E-F03F-4E38-A400-E9980A14D1B0}" presName="textNode" presStyleLbl="node1" presStyleIdx="3" presStyleCnt="6">
        <dgm:presLayoutVars>
          <dgm:bulletEnabled val="1"/>
        </dgm:presLayoutVars>
      </dgm:prSet>
      <dgm:spPr/>
    </dgm:pt>
    <dgm:pt modelId="{8B4F649D-A10C-437A-B8E2-BEBC5C79A2F2}" type="pres">
      <dgm:prSet presAssocID="{967027E2-886B-47A2-B325-190B802371E6}" presName="sibTrans" presStyleCnt="0"/>
      <dgm:spPr/>
    </dgm:pt>
    <dgm:pt modelId="{5B7A4A4B-5220-4DCE-BAA8-B29CEEF0C190}" type="pres">
      <dgm:prSet presAssocID="{20C71DFE-37E2-4F6D-BBAB-F76BF15D1D99}" presName="textNode" presStyleLbl="node1" presStyleIdx="4" presStyleCnt="6">
        <dgm:presLayoutVars>
          <dgm:bulletEnabled val="1"/>
        </dgm:presLayoutVars>
      </dgm:prSet>
      <dgm:spPr/>
    </dgm:pt>
    <dgm:pt modelId="{8CC3302C-BCF4-408B-A655-D3EB42307090}" type="pres">
      <dgm:prSet presAssocID="{89D552FB-0E28-4D58-B714-63A5A64586E2}" presName="sibTrans" presStyleCnt="0"/>
      <dgm:spPr/>
    </dgm:pt>
    <dgm:pt modelId="{10CC40F8-C501-4544-B53F-AE32A47CDE54}" type="pres">
      <dgm:prSet presAssocID="{1027621C-127F-49DD-BF40-07B917C9A8A7}" presName="textNode" presStyleLbl="node1" presStyleIdx="5" presStyleCnt="6">
        <dgm:presLayoutVars>
          <dgm:bulletEnabled val="1"/>
        </dgm:presLayoutVars>
      </dgm:prSet>
      <dgm:spPr/>
    </dgm:pt>
  </dgm:ptLst>
  <dgm:cxnLst>
    <dgm:cxn modelId="{469DE702-13A2-4A69-8712-A34EC72F5830}" srcId="{64EE3560-C217-4091-8F40-C7DC6FFD0595}" destId="{5E58F8D2-0CC5-4AC6-8EC1-934D81C2BEC2}" srcOrd="0" destOrd="0" parTransId="{C3DAA67D-3C4B-4A76-8CD7-D5736602EE81}" sibTransId="{7AFEC6BF-31E9-4486-B492-A4C323F26F92}"/>
    <dgm:cxn modelId="{7C818F16-53E7-4AB0-9521-604FA0CC33F5}" type="presOf" srcId="{20C71DFE-37E2-4F6D-BBAB-F76BF15D1D99}" destId="{5B7A4A4B-5220-4DCE-BAA8-B29CEEF0C190}" srcOrd="0" destOrd="0" presId="urn:microsoft.com/office/officeart/2005/8/layout/hProcess9"/>
    <dgm:cxn modelId="{9FF15922-052C-4C12-BAEF-DEB801298036}" srcId="{64EE3560-C217-4091-8F40-C7DC6FFD0595}" destId="{ED40AD5E-F03F-4E38-A400-E9980A14D1B0}" srcOrd="3" destOrd="0" parTransId="{149DEB4E-49A6-466B-BAE8-106050D5FB83}" sibTransId="{967027E2-886B-47A2-B325-190B802371E6}"/>
    <dgm:cxn modelId="{81E8625B-4C5B-4EAE-8549-5ACB20CADDDF}" type="presOf" srcId="{ADFC871F-9379-4A95-8893-3C2A65FFC727}" destId="{7824F0FD-0B3C-4721-91DE-E1DE479C6DD7}" srcOrd="0" destOrd="0" presId="urn:microsoft.com/office/officeart/2005/8/layout/hProcess9"/>
    <dgm:cxn modelId="{9755596F-5DDD-454B-9931-E14FF515474A}" type="presOf" srcId="{5E58F8D2-0CC5-4AC6-8EC1-934D81C2BEC2}" destId="{7BA6BB70-052E-4482-B555-187C86F40508}" srcOrd="0" destOrd="0" presId="urn:microsoft.com/office/officeart/2005/8/layout/hProcess9"/>
    <dgm:cxn modelId="{47DD0977-8D11-44CB-933E-AE92904FFDDA}" type="presOf" srcId="{ED40AD5E-F03F-4E38-A400-E9980A14D1B0}" destId="{81FB6B6B-2E9B-42E2-8C60-942A10A7A6D9}" srcOrd="0" destOrd="0" presId="urn:microsoft.com/office/officeart/2005/8/layout/hProcess9"/>
    <dgm:cxn modelId="{BC875657-B84E-493A-9943-79157ABCD051}" type="presOf" srcId="{1027621C-127F-49DD-BF40-07B917C9A8A7}" destId="{10CC40F8-C501-4544-B53F-AE32A47CDE54}" srcOrd="0" destOrd="0" presId="urn:microsoft.com/office/officeart/2005/8/layout/hProcess9"/>
    <dgm:cxn modelId="{12CB0287-5C58-43E7-A7BD-DB43F144787A}" srcId="{64EE3560-C217-4091-8F40-C7DC6FFD0595}" destId="{1027621C-127F-49DD-BF40-07B917C9A8A7}" srcOrd="5" destOrd="0" parTransId="{24F82DEF-7B3D-43FC-A401-19B098F5BF21}" sibTransId="{FF142C81-DD46-463F-A778-DE3CD32EA686}"/>
    <dgm:cxn modelId="{1D70C497-CD7D-4042-B86F-C2321552E635}" srcId="{64EE3560-C217-4091-8F40-C7DC6FFD0595}" destId="{B87B0BB5-3EF2-477D-9B2C-ECA3DE3EBB4D}" srcOrd="1" destOrd="0" parTransId="{A545514F-551F-49B0-913D-4A3C09456DEA}" sibTransId="{7BDF3039-91D7-4E9F-A431-9863093742B3}"/>
    <dgm:cxn modelId="{3ED6C99B-46B5-428D-BA83-3BC32FED6BE6}" type="presOf" srcId="{64EE3560-C217-4091-8F40-C7DC6FFD0595}" destId="{1084D91B-F5F1-4362-8B38-7E6A749F4B24}" srcOrd="0" destOrd="0" presId="urn:microsoft.com/office/officeart/2005/8/layout/hProcess9"/>
    <dgm:cxn modelId="{C08F98E9-FBF2-4E4C-B9A9-0116242260B5}" type="presOf" srcId="{B87B0BB5-3EF2-477D-9B2C-ECA3DE3EBB4D}" destId="{737A556C-480E-4C2A-9CBE-8FC0F3960504}" srcOrd="0" destOrd="0" presId="urn:microsoft.com/office/officeart/2005/8/layout/hProcess9"/>
    <dgm:cxn modelId="{394653EE-A431-4CD8-A544-5C5807F33A6D}" srcId="{64EE3560-C217-4091-8F40-C7DC6FFD0595}" destId="{ADFC871F-9379-4A95-8893-3C2A65FFC727}" srcOrd="2" destOrd="0" parTransId="{0EF894BD-544B-44D2-94A0-0B4B2FF58696}" sibTransId="{5AEC5066-E118-4E21-9D4C-3C642A771247}"/>
    <dgm:cxn modelId="{9433C9FE-C8FC-4BC7-BFE5-BF6625BF986E}" srcId="{64EE3560-C217-4091-8F40-C7DC6FFD0595}" destId="{20C71DFE-37E2-4F6D-BBAB-F76BF15D1D99}" srcOrd="4" destOrd="0" parTransId="{B4044969-DFC8-450A-A8C0-7C1EF864C33F}" sibTransId="{89D552FB-0E28-4D58-B714-63A5A64586E2}"/>
    <dgm:cxn modelId="{516D87BF-08CC-478A-B716-32B3A8224205}" type="presParOf" srcId="{1084D91B-F5F1-4362-8B38-7E6A749F4B24}" destId="{CC97B316-A9E3-4AA2-98A9-C2BAA0A93320}" srcOrd="0" destOrd="0" presId="urn:microsoft.com/office/officeart/2005/8/layout/hProcess9"/>
    <dgm:cxn modelId="{EEDD5C58-D6AE-4098-AB7C-C959CCA78044}" type="presParOf" srcId="{1084D91B-F5F1-4362-8B38-7E6A749F4B24}" destId="{8EE3229B-F3B5-40F3-80C2-2BF2F142C536}" srcOrd="1" destOrd="0" presId="urn:microsoft.com/office/officeart/2005/8/layout/hProcess9"/>
    <dgm:cxn modelId="{DCAB56A7-6BEC-4708-8FDB-5239D48699B4}" type="presParOf" srcId="{8EE3229B-F3B5-40F3-80C2-2BF2F142C536}" destId="{7BA6BB70-052E-4482-B555-187C86F40508}" srcOrd="0" destOrd="0" presId="urn:microsoft.com/office/officeart/2005/8/layout/hProcess9"/>
    <dgm:cxn modelId="{4A6ECE83-49EB-452B-9ECF-96E9DC56CB8D}" type="presParOf" srcId="{8EE3229B-F3B5-40F3-80C2-2BF2F142C536}" destId="{BDEBC992-A043-4638-B207-82EEF5D7B277}" srcOrd="1" destOrd="0" presId="urn:microsoft.com/office/officeart/2005/8/layout/hProcess9"/>
    <dgm:cxn modelId="{23002F5A-A3DE-43C5-8E70-E783F93E9839}" type="presParOf" srcId="{8EE3229B-F3B5-40F3-80C2-2BF2F142C536}" destId="{737A556C-480E-4C2A-9CBE-8FC0F3960504}" srcOrd="2" destOrd="0" presId="urn:microsoft.com/office/officeart/2005/8/layout/hProcess9"/>
    <dgm:cxn modelId="{A6EFDA51-AD36-4CFF-9E9D-BE06FAA4296B}" type="presParOf" srcId="{8EE3229B-F3B5-40F3-80C2-2BF2F142C536}" destId="{5D321699-3B1D-4DBA-81F3-99098A796533}" srcOrd="3" destOrd="0" presId="urn:microsoft.com/office/officeart/2005/8/layout/hProcess9"/>
    <dgm:cxn modelId="{5E30680E-0715-4345-81A9-311DA5B63427}" type="presParOf" srcId="{8EE3229B-F3B5-40F3-80C2-2BF2F142C536}" destId="{7824F0FD-0B3C-4721-91DE-E1DE479C6DD7}" srcOrd="4" destOrd="0" presId="urn:microsoft.com/office/officeart/2005/8/layout/hProcess9"/>
    <dgm:cxn modelId="{DB64548F-B13A-40E3-9136-A815A415400A}" type="presParOf" srcId="{8EE3229B-F3B5-40F3-80C2-2BF2F142C536}" destId="{C08D11A6-BE67-46E3-A7D6-307BC2FBB775}" srcOrd="5" destOrd="0" presId="urn:microsoft.com/office/officeart/2005/8/layout/hProcess9"/>
    <dgm:cxn modelId="{3556FEFE-DA5F-4B47-8E85-AFDC7012A24F}" type="presParOf" srcId="{8EE3229B-F3B5-40F3-80C2-2BF2F142C536}" destId="{81FB6B6B-2E9B-42E2-8C60-942A10A7A6D9}" srcOrd="6" destOrd="0" presId="urn:microsoft.com/office/officeart/2005/8/layout/hProcess9"/>
    <dgm:cxn modelId="{B2F1959C-A70B-4F08-8325-3309EDA3116E}" type="presParOf" srcId="{8EE3229B-F3B5-40F3-80C2-2BF2F142C536}" destId="{8B4F649D-A10C-437A-B8E2-BEBC5C79A2F2}" srcOrd="7" destOrd="0" presId="urn:microsoft.com/office/officeart/2005/8/layout/hProcess9"/>
    <dgm:cxn modelId="{E756AE26-CB7B-4FFF-880C-EAD592C99D24}" type="presParOf" srcId="{8EE3229B-F3B5-40F3-80C2-2BF2F142C536}" destId="{5B7A4A4B-5220-4DCE-BAA8-B29CEEF0C190}" srcOrd="8" destOrd="0" presId="urn:microsoft.com/office/officeart/2005/8/layout/hProcess9"/>
    <dgm:cxn modelId="{196A16AB-0D87-4F5D-90FC-D2F8B9D8B9A8}" type="presParOf" srcId="{8EE3229B-F3B5-40F3-80C2-2BF2F142C536}" destId="{8CC3302C-BCF4-408B-A655-D3EB42307090}" srcOrd="9" destOrd="0" presId="urn:microsoft.com/office/officeart/2005/8/layout/hProcess9"/>
    <dgm:cxn modelId="{100E6BD0-AA18-4494-9785-533746D04885}" type="presParOf" srcId="{8EE3229B-F3B5-40F3-80C2-2BF2F142C536}" destId="{10CC40F8-C501-4544-B53F-AE32A47CDE5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2BEAEE-5312-4B1F-B184-FBA6A7608DE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CFB9EC7-67F8-43CF-9B90-5FD648ACDCCE}">
      <dgm:prSet phldrT="[Text]"/>
      <dgm:spPr>
        <a:solidFill>
          <a:srgbClr val="002060"/>
        </a:solidFill>
      </dgm:spPr>
      <dgm:t>
        <a:bodyPr/>
        <a:lstStyle/>
        <a:p>
          <a:r>
            <a:rPr lang="en-US" dirty="0">
              <a:solidFill>
                <a:schemeClr val="bg1"/>
              </a:solidFill>
            </a:rPr>
            <a:t>BACKPAC</a:t>
          </a:r>
        </a:p>
      </dgm:t>
    </dgm:pt>
    <dgm:pt modelId="{44E179A6-7D99-4AC9-9CC7-E3105186E61D}" type="parTrans" cxnId="{D541CA15-6448-4A86-8D39-EB868474971F}">
      <dgm:prSet/>
      <dgm:spPr/>
      <dgm:t>
        <a:bodyPr/>
        <a:lstStyle/>
        <a:p>
          <a:endParaRPr lang="en-US"/>
        </a:p>
      </dgm:t>
    </dgm:pt>
    <dgm:pt modelId="{BDDA4FB5-4171-4467-B804-8A160FC2254D}" type="sibTrans" cxnId="{D541CA15-6448-4A86-8D39-EB868474971F}">
      <dgm:prSet/>
      <dgm:spPr/>
      <dgm:t>
        <a:bodyPr/>
        <a:lstStyle/>
        <a:p>
          <a:endParaRPr lang="en-US"/>
        </a:p>
      </dgm:t>
    </dgm:pt>
    <dgm:pt modelId="{A217D2BB-4855-4DF4-B5CF-2F90FFAE2157}">
      <dgm:prSet phldrT="[Text]"/>
      <dgm:spPr>
        <a:solidFill>
          <a:schemeClr val="tx2"/>
        </a:solidFill>
      </dgm:spPr>
      <dgm:t>
        <a:bodyPr/>
        <a:lstStyle/>
        <a:p>
          <a:r>
            <a:rPr lang="en-US" dirty="0">
              <a:solidFill>
                <a:schemeClr val="bg1"/>
              </a:solidFill>
            </a:rPr>
            <a:t>Transactional Replication</a:t>
          </a:r>
        </a:p>
      </dgm:t>
    </dgm:pt>
    <dgm:pt modelId="{47F66BB1-6FCA-4C1F-9971-38F011021381}" type="parTrans" cxnId="{84141644-27AF-4D8A-A3B6-39C6DDC18E5D}">
      <dgm:prSet/>
      <dgm:spPr/>
      <dgm:t>
        <a:bodyPr/>
        <a:lstStyle/>
        <a:p>
          <a:endParaRPr lang="en-US"/>
        </a:p>
      </dgm:t>
    </dgm:pt>
    <dgm:pt modelId="{A5C2AD86-E664-4BBB-85E1-A85D948D39C3}" type="sibTrans" cxnId="{84141644-27AF-4D8A-A3B6-39C6DDC18E5D}">
      <dgm:prSet/>
      <dgm:spPr/>
      <dgm:t>
        <a:bodyPr/>
        <a:lstStyle/>
        <a:p>
          <a:endParaRPr lang="en-US"/>
        </a:p>
      </dgm:t>
    </dgm:pt>
    <dgm:pt modelId="{57DD3B2A-AFE8-4A12-9DC3-5FFC55CFDCA6}" type="pres">
      <dgm:prSet presAssocID="{E52BEAEE-5312-4B1F-B184-FBA6A7608DE7}" presName="diagram" presStyleCnt="0">
        <dgm:presLayoutVars>
          <dgm:dir/>
          <dgm:resizeHandles val="exact"/>
        </dgm:presLayoutVars>
      </dgm:prSet>
      <dgm:spPr/>
    </dgm:pt>
    <dgm:pt modelId="{EEE9A517-B056-46DD-8816-323F676AFDF1}" type="pres">
      <dgm:prSet presAssocID="{DCFB9EC7-67F8-43CF-9B90-5FD648ACDCCE}" presName="node" presStyleLbl="node1" presStyleIdx="0" presStyleCnt="2">
        <dgm:presLayoutVars>
          <dgm:bulletEnabled val="1"/>
        </dgm:presLayoutVars>
      </dgm:prSet>
      <dgm:spPr/>
    </dgm:pt>
    <dgm:pt modelId="{313CD277-28EF-4944-8254-4DFA4AE989C6}" type="pres">
      <dgm:prSet presAssocID="{BDDA4FB5-4171-4467-B804-8A160FC2254D}" presName="sibTrans" presStyleCnt="0"/>
      <dgm:spPr/>
    </dgm:pt>
    <dgm:pt modelId="{3BC6A9AE-A002-4861-AECE-1C3E812447D0}" type="pres">
      <dgm:prSet presAssocID="{A217D2BB-4855-4DF4-B5CF-2F90FFAE2157}" presName="node" presStyleLbl="node1" presStyleIdx="1" presStyleCnt="2">
        <dgm:presLayoutVars>
          <dgm:bulletEnabled val="1"/>
        </dgm:presLayoutVars>
      </dgm:prSet>
      <dgm:spPr/>
    </dgm:pt>
  </dgm:ptLst>
  <dgm:cxnLst>
    <dgm:cxn modelId="{D4E7DE0A-4670-4C44-9AE5-6876B022461D}" type="presOf" srcId="{DCFB9EC7-67F8-43CF-9B90-5FD648ACDCCE}" destId="{EEE9A517-B056-46DD-8816-323F676AFDF1}" srcOrd="0" destOrd="0" presId="urn:microsoft.com/office/officeart/2005/8/layout/default"/>
    <dgm:cxn modelId="{D541CA15-6448-4A86-8D39-EB868474971F}" srcId="{E52BEAEE-5312-4B1F-B184-FBA6A7608DE7}" destId="{DCFB9EC7-67F8-43CF-9B90-5FD648ACDCCE}" srcOrd="0" destOrd="0" parTransId="{44E179A6-7D99-4AC9-9CC7-E3105186E61D}" sibTransId="{BDDA4FB5-4171-4467-B804-8A160FC2254D}"/>
    <dgm:cxn modelId="{84141644-27AF-4D8A-A3B6-39C6DDC18E5D}" srcId="{E52BEAEE-5312-4B1F-B184-FBA6A7608DE7}" destId="{A217D2BB-4855-4DF4-B5CF-2F90FFAE2157}" srcOrd="1" destOrd="0" parTransId="{47F66BB1-6FCA-4C1F-9971-38F011021381}" sibTransId="{A5C2AD86-E664-4BBB-85E1-A85D948D39C3}"/>
    <dgm:cxn modelId="{8C4AD86E-5AA7-4013-93BC-B8EBD91AE097}" type="presOf" srcId="{A217D2BB-4855-4DF4-B5CF-2F90FFAE2157}" destId="{3BC6A9AE-A002-4861-AECE-1C3E812447D0}" srcOrd="0" destOrd="0" presId="urn:microsoft.com/office/officeart/2005/8/layout/default"/>
    <dgm:cxn modelId="{8D6247D6-1597-43A9-9924-A36AF5E33BAB}" type="presOf" srcId="{E52BEAEE-5312-4B1F-B184-FBA6A7608DE7}" destId="{57DD3B2A-AFE8-4A12-9DC3-5FFC55CFDCA6}" srcOrd="0" destOrd="0" presId="urn:microsoft.com/office/officeart/2005/8/layout/default"/>
    <dgm:cxn modelId="{3FB77913-E899-40D8-9110-D260228E5472}" type="presParOf" srcId="{57DD3B2A-AFE8-4A12-9DC3-5FFC55CFDCA6}" destId="{EEE9A517-B056-46DD-8816-323F676AFDF1}" srcOrd="0" destOrd="0" presId="urn:microsoft.com/office/officeart/2005/8/layout/default"/>
    <dgm:cxn modelId="{0F5C3D9E-DDBA-4F14-ADDE-7C9A7B76371C}" type="presParOf" srcId="{57DD3B2A-AFE8-4A12-9DC3-5FFC55CFDCA6}" destId="{313CD277-28EF-4944-8254-4DFA4AE989C6}" srcOrd="1" destOrd="0" presId="urn:microsoft.com/office/officeart/2005/8/layout/default"/>
    <dgm:cxn modelId="{91664120-43E6-4052-86FE-91A24B162705}" type="presParOf" srcId="{57DD3B2A-AFE8-4A12-9DC3-5FFC55CFDCA6}" destId="{3BC6A9AE-A002-4861-AECE-1C3E812447D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C59B4F-1343-418E-BAA2-E0EE7E511A41}" type="doc">
      <dgm:prSet loTypeId="urn:microsoft.com/office/officeart/2005/8/layout/process1" loCatId="process" qsTypeId="urn:microsoft.com/office/officeart/2005/8/quickstyle/simple1" qsCatId="simple" csTypeId="urn:microsoft.com/office/officeart/2005/8/colors/accent0_2" csCatId="mainScheme" phldr="1"/>
      <dgm:spPr/>
    </dgm:pt>
    <dgm:pt modelId="{6D25A9CC-D103-4668-BE5C-1AEDBED4B673}">
      <dgm:prSet phldrT="[Text]"/>
      <dgm:spPr>
        <a:solidFill>
          <a:srgbClr val="92D050"/>
        </a:solidFill>
      </dgm:spPr>
      <dgm:t>
        <a:bodyPr/>
        <a:lstStyle/>
        <a:p>
          <a:r>
            <a:rPr lang="en-US" dirty="0">
              <a:solidFill>
                <a:schemeClr val="bg2"/>
              </a:solidFill>
            </a:rPr>
            <a:t>Increase Tier</a:t>
          </a:r>
        </a:p>
      </dgm:t>
    </dgm:pt>
    <dgm:pt modelId="{228FCFF5-C9B5-4CCB-9774-4681203FFBEF}" type="parTrans" cxnId="{5B7C9DBF-044A-406A-A836-B52C64FF9301}">
      <dgm:prSet/>
      <dgm:spPr/>
      <dgm:t>
        <a:bodyPr/>
        <a:lstStyle/>
        <a:p>
          <a:endParaRPr lang="en-US"/>
        </a:p>
      </dgm:t>
    </dgm:pt>
    <dgm:pt modelId="{DA2D9D73-A683-4CFD-8124-867F357EBFF5}" type="sibTrans" cxnId="{5B7C9DBF-044A-406A-A836-B52C64FF9301}">
      <dgm:prSet/>
      <dgm:spPr>
        <a:solidFill>
          <a:schemeClr val="tx1"/>
        </a:solidFill>
      </dgm:spPr>
      <dgm:t>
        <a:bodyPr/>
        <a:lstStyle/>
        <a:p>
          <a:endParaRPr lang="en-US"/>
        </a:p>
      </dgm:t>
    </dgm:pt>
    <dgm:pt modelId="{7FAA89BC-3BF9-4EA2-A940-463A1C56A918}">
      <dgm:prSet phldrT="[Text]"/>
      <dgm:spPr>
        <a:solidFill>
          <a:srgbClr val="0093FF"/>
        </a:solidFill>
      </dgm:spPr>
      <dgm:t>
        <a:bodyPr/>
        <a:lstStyle/>
        <a:p>
          <a:r>
            <a:rPr lang="en-US" dirty="0">
              <a:solidFill>
                <a:schemeClr val="bg2"/>
              </a:solidFill>
            </a:rPr>
            <a:t>Copy Data</a:t>
          </a:r>
        </a:p>
      </dgm:t>
    </dgm:pt>
    <dgm:pt modelId="{63D1EC96-9163-4B04-91F8-1702B4D28F86}" type="parTrans" cxnId="{2022C387-5F8A-4B1A-A494-ADDCE5A5370B}">
      <dgm:prSet/>
      <dgm:spPr/>
      <dgm:t>
        <a:bodyPr/>
        <a:lstStyle/>
        <a:p>
          <a:endParaRPr lang="en-US"/>
        </a:p>
      </dgm:t>
    </dgm:pt>
    <dgm:pt modelId="{E471A685-4E6B-4F99-B5B8-D05ABEC9320B}" type="sibTrans" cxnId="{2022C387-5F8A-4B1A-A494-ADDCE5A5370B}">
      <dgm:prSet/>
      <dgm:spPr>
        <a:solidFill>
          <a:schemeClr val="tx1"/>
        </a:solidFill>
      </dgm:spPr>
      <dgm:t>
        <a:bodyPr/>
        <a:lstStyle/>
        <a:p>
          <a:endParaRPr lang="en-US"/>
        </a:p>
      </dgm:t>
    </dgm:pt>
    <dgm:pt modelId="{D0410879-7C74-4103-9797-85FBDAB718ED}">
      <dgm:prSet phldrT="[Text]"/>
      <dgm:spPr>
        <a:solidFill>
          <a:srgbClr val="FF0000"/>
        </a:solidFill>
      </dgm:spPr>
      <dgm:t>
        <a:bodyPr/>
        <a:lstStyle/>
        <a:p>
          <a:r>
            <a:rPr lang="en-US" dirty="0">
              <a:solidFill>
                <a:schemeClr val="bg2"/>
              </a:solidFill>
            </a:rPr>
            <a:t>Reduce Tier</a:t>
          </a:r>
        </a:p>
      </dgm:t>
    </dgm:pt>
    <dgm:pt modelId="{A6E4E287-B688-47EA-B761-77376A480EF7}" type="parTrans" cxnId="{7583E8DA-9B98-4EC4-9723-6AFDFF1D3E9A}">
      <dgm:prSet/>
      <dgm:spPr/>
      <dgm:t>
        <a:bodyPr/>
        <a:lstStyle/>
        <a:p>
          <a:endParaRPr lang="en-US"/>
        </a:p>
      </dgm:t>
    </dgm:pt>
    <dgm:pt modelId="{6FDA0073-5C1E-4EB9-A785-396EE6665F4C}" type="sibTrans" cxnId="{7583E8DA-9B98-4EC4-9723-6AFDFF1D3E9A}">
      <dgm:prSet/>
      <dgm:spPr/>
      <dgm:t>
        <a:bodyPr/>
        <a:lstStyle/>
        <a:p>
          <a:endParaRPr lang="en-US"/>
        </a:p>
      </dgm:t>
    </dgm:pt>
    <dgm:pt modelId="{B5CC9223-AF2B-414E-A0AE-81903C1604CD}" type="pres">
      <dgm:prSet presAssocID="{D2C59B4F-1343-418E-BAA2-E0EE7E511A41}" presName="Name0" presStyleCnt="0">
        <dgm:presLayoutVars>
          <dgm:dir/>
          <dgm:resizeHandles val="exact"/>
        </dgm:presLayoutVars>
      </dgm:prSet>
      <dgm:spPr/>
    </dgm:pt>
    <dgm:pt modelId="{DD6345D5-9D43-4C06-B45B-CD68AC340224}" type="pres">
      <dgm:prSet presAssocID="{6D25A9CC-D103-4668-BE5C-1AEDBED4B673}" presName="node" presStyleLbl="node1" presStyleIdx="0" presStyleCnt="3">
        <dgm:presLayoutVars>
          <dgm:bulletEnabled val="1"/>
        </dgm:presLayoutVars>
      </dgm:prSet>
      <dgm:spPr/>
    </dgm:pt>
    <dgm:pt modelId="{9AD29A2C-AE98-4BB1-998E-746F48CD41A5}" type="pres">
      <dgm:prSet presAssocID="{DA2D9D73-A683-4CFD-8124-867F357EBFF5}" presName="sibTrans" presStyleLbl="sibTrans2D1" presStyleIdx="0" presStyleCnt="2"/>
      <dgm:spPr/>
    </dgm:pt>
    <dgm:pt modelId="{585B0FF2-A199-4F40-BA15-9D3AB190BE17}" type="pres">
      <dgm:prSet presAssocID="{DA2D9D73-A683-4CFD-8124-867F357EBFF5}" presName="connectorText" presStyleLbl="sibTrans2D1" presStyleIdx="0" presStyleCnt="2"/>
      <dgm:spPr/>
    </dgm:pt>
    <dgm:pt modelId="{5A7B5099-F692-4A16-8093-2F425375694F}" type="pres">
      <dgm:prSet presAssocID="{7FAA89BC-3BF9-4EA2-A940-463A1C56A918}" presName="node" presStyleLbl="node1" presStyleIdx="1" presStyleCnt="3">
        <dgm:presLayoutVars>
          <dgm:bulletEnabled val="1"/>
        </dgm:presLayoutVars>
      </dgm:prSet>
      <dgm:spPr/>
    </dgm:pt>
    <dgm:pt modelId="{EA9D18D0-71D3-479A-878F-3F88BB28D0CF}" type="pres">
      <dgm:prSet presAssocID="{E471A685-4E6B-4F99-B5B8-D05ABEC9320B}" presName="sibTrans" presStyleLbl="sibTrans2D1" presStyleIdx="1" presStyleCnt="2"/>
      <dgm:spPr/>
    </dgm:pt>
    <dgm:pt modelId="{51B0C8D6-E3D8-4E51-A1DE-DD15ECD31D7D}" type="pres">
      <dgm:prSet presAssocID="{E471A685-4E6B-4F99-B5B8-D05ABEC9320B}" presName="connectorText" presStyleLbl="sibTrans2D1" presStyleIdx="1" presStyleCnt="2"/>
      <dgm:spPr/>
    </dgm:pt>
    <dgm:pt modelId="{F030BD33-2569-48E1-ADFF-C55965F54DFD}" type="pres">
      <dgm:prSet presAssocID="{D0410879-7C74-4103-9797-85FBDAB718ED}" presName="node" presStyleLbl="node1" presStyleIdx="2" presStyleCnt="3">
        <dgm:presLayoutVars>
          <dgm:bulletEnabled val="1"/>
        </dgm:presLayoutVars>
      </dgm:prSet>
      <dgm:spPr/>
    </dgm:pt>
  </dgm:ptLst>
  <dgm:cxnLst>
    <dgm:cxn modelId="{9607EE1D-23C6-4E3D-B133-42DD78B6AB75}" type="presOf" srcId="{D2C59B4F-1343-418E-BAA2-E0EE7E511A41}" destId="{B5CC9223-AF2B-414E-A0AE-81903C1604CD}" srcOrd="0" destOrd="0" presId="urn:microsoft.com/office/officeart/2005/8/layout/process1"/>
    <dgm:cxn modelId="{1FD0C02A-F15C-4F78-B82F-F2F92AD647A6}" type="presOf" srcId="{D0410879-7C74-4103-9797-85FBDAB718ED}" destId="{F030BD33-2569-48E1-ADFF-C55965F54DFD}" srcOrd="0" destOrd="0" presId="urn:microsoft.com/office/officeart/2005/8/layout/process1"/>
    <dgm:cxn modelId="{A60EDA33-4BBA-4B6D-9195-56BB1D7C0CE7}" type="presOf" srcId="{DA2D9D73-A683-4CFD-8124-867F357EBFF5}" destId="{585B0FF2-A199-4F40-BA15-9D3AB190BE17}" srcOrd="1" destOrd="0" presId="urn:microsoft.com/office/officeart/2005/8/layout/process1"/>
    <dgm:cxn modelId="{A24FF45E-14FE-4C31-9C20-EC953BBF8FCF}" type="presOf" srcId="{7FAA89BC-3BF9-4EA2-A940-463A1C56A918}" destId="{5A7B5099-F692-4A16-8093-2F425375694F}" srcOrd="0" destOrd="0" presId="urn:microsoft.com/office/officeart/2005/8/layout/process1"/>
    <dgm:cxn modelId="{F149BE43-514A-429C-A30A-F7A027F84C84}" type="presOf" srcId="{DA2D9D73-A683-4CFD-8124-867F357EBFF5}" destId="{9AD29A2C-AE98-4BB1-998E-746F48CD41A5}" srcOrd="0" destOrd="0" presId="urn:microsoft.com/office/officeart/2005/8/layout/process1"/>
    <dgm:cxn modelId="{741F5348-372B-4445-8BAD-89DF598F4495}" type="presOf" srcId="{6D25A9CC-D103-4668-BE5C-1AEDBED4B673}" destId="{DD6345D5-9D43-4C06-B45B-CD68AC340224}" srcOrd="0" destOrd="0" presId="urn:microsoft.com/office/officeart/2005/8/layout/process1"/>
    <dgm:cxn modelId="{05E34D50-8E59-429F-A8C2-E47F887FBF64}" type="presOf" srcId="{E471A685-4E6B-4F99-B5B8-D05ABEC9320B}" destId="{51B0C8D6-E3D8-4E51-A1DE-DD15ECD31D7D}" srcOrd="1" destOrd="0" presId="urn:microsoft.com/office/officeart/2005/8/layout/process1"/>
    <dgm:cxn modelId="{2022C387-5F8A-4B1A-A494-ADDCE5A5370B}" srcId="{D2C59B4F-1343-418E-BAA2-E0EE7E511A41}" destId="{7FAA89BC-3BF9-4EA2-A940-463A1C56A918}" srcOrd="1" destOrd="0" parTransId="{63D1EC96-9163-4B04-91F8-1702B4D28F86}" sibTransId="{E471A685-4E6B-4F99-B5B8-D05ABEC9320B}"/>
    <dgm:cxn modelId="{5B7C9DBF-044A-406A-A836-B52C64FF9301}" srcId="{D2C59B4F-1343-418E-BAA2-E0EE7E511A41}" destId="{6D25A9CC-D103-4668-BE5C-1AEDBED4B673}" srcOrd="0" destOrd="0" parTransId="{228FCFF5-C9B5-4CCB-9774-4681203FFBEF}" sibTransId="{DA2D9D73-A683-4CFD-8124-867F357EBFF5}"/>
    <dgm:cxn modelId="{35924AD1-5643-4E29-A320-C2FD15819A32}" type="presOf" srcId="{E471A685-4E6B-4F99-B5B8-D05ABEC9320B}" destId="{EA9D18D0-71D3-479A-878F-3F88BB28D0CF}" srcOrd="0" destOrd="0" presId="urn:microsoft.com/office/officeart/2005/8/layout/process1"/>
    <dgm:cxn modelId="{7583E8DA-9B98-4EC4-9723-6AFDFF1D3E9A}" srcId="{D2C59B4F-1343-418E-BAA2-E0EE7E511A41}" destId="{D0410879-7C74-4103-9797-85FBDAB718ED}" srcOrd="2" destOrd="0" parTransId="{A6E4E287-B688-47EA-B761-77376A480EF7}" sibTransId="{6FDA0073-5C1E-4EB9-A785-396EE6665F4C}"/>
    <dgm:cxn modelId="{7E72BE5C-0973-42DB-86B8-FFC9444DFA53}" type="presParOf" srcId="{B5CC9223-AF2B-414E-A0AE-81903C1604CD}" destId="{DD6345D5-9D43-4C06-B45B-CD68AC340224}" srcOrd="0" destOrd="0" presId="urn:microsoft.com/office/officeart/2005/8/layout/process1"/>
    <dgm:cxn modelId="{B3DC74F2-A483-4F9A-9929-A1E7FE8A27A0}" type="presParOf" srcId="{B5CC9223-AF2B-414E-A0AE-81903C1604CD}" destId="{9AD29A2C-AE98-4BB1-998E-746F48CD41A5}" srcOrd="1" destOrd="0" presId="urn:microsoft.com/office/officeart/2005/8/layout/process1"/>
    <dgm:cxn modelId="{CF609334-888F-4797-B3C9-50D8E56D54F5}" type="presParOf" srcId="{9AD29A2C-AE98-4BB1-998E-746F48CD41A5}" destId="{585B0FF2-A199-4F40-BA15-9D3AB190BE17}" srcOrd="0" destOrd="0" presId="urn:microsoft.com/office/officeart/2005/8/layout/process1"/>
    <dgm:cxn modelId="{02675F29-A152-46CC-9B75-6739380EC1C7}" type="presParOf" srcId="{B5CC9223-AF2B-414E-A0AE-81903C1604CD}" destId="{5A7B5099-F692-4A16-8093-2F425375694F}" srcOrd="2" destOrd="0" presId="urn:microsoft.com/office/officeart/2005/8/layout/process1"/>
    <dgm:cxn modelId="{2B71B107-D4D0-456C-B0F5-05EFD2733F3D}" type="presParOf" srcId="{B5CC9223-AF2B-414E-A0AE-81903C1604CD}" destId="{EA9D18D0-71D3-479A-878F-3F88BB28D0CF}" srcOrd="3" destOrd="0" presId="urn:microsoft.com/office/officeart/2005/8/layout/process1"/>
    <dgm:cxn modelId="{0F5C915A-5951-4A70-AD0C-9AC308DA40ED}" type="presParOf" srcId="{EA9D18D0-71D3-479A-878F-3F88BB28D0CF}" destId="{51B0C8D6-E3D8-4E51-A1DE-DD15ECD31D7D}" srcOrd="0" destOrd="0" presId="urn:microsoft.com/office/officeart/2005/8/layout/process1"/>
    <dgm:cxn modelId="{15BDE5AC-40F6-49B8-BCED-3AA24134C50F}" type="presParOf" srcId="{B5CC9223-AF2B-414E-A0AE-81903C1604CD}" destId="{F030BD33-2569-48E1-ADFF-C55965F54DFD}"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4441E-9085-477E-9DA5-4A75D77FDDEA}">
      <dsp:nvSpPr>
        <dsp:cNvPr id="0" name=""/>
        <dsp:cNvSpPr/>
      </dsp:nvSpPr>
      <dsp:spPr>
        <a:xfrm>
          <a:off x="362606" y="0"/>
          <a:ext cx="3230760" cy="1938456"/>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Security</a:t>
          </a:r>
        </a:p>
      </dsp:txBody>
      <dsp:txXfrm>
        <a:off x="362606" y="0"/>
        <a:ext cx="3230760" cy="1938456"/>
      </dsp:txXfrm>
    </dsp:sp>
    <dsp:sp modelId="{A4D05B47-1C45-4E93-8A52-092621CA2A7D}">
      <dsp:nvSpPr>
        <dsp:cNvPr id="0" name=""/>
        <dsp:cNvSpPr/>
      </dsp:nvSpPr>
      <dsp:spPr>
        <a:xfrm>
          <a:off x="3871019" y="267"/>
          <a:ext cx="3230760" cy="1938456"/>
        </a:xfrm>
        <a:prstGeom prst="rect">
          <a:avLst/>
        </a:prstGeom>
        <a:solidFill>
          <a:schemeClr val="bg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Azure Data Sync</a:t>
          </a:r>
        </a:p>
      </dsp:txBody>
      <dsp:txXfrm>
        <a:off x="3871019" y="267"/>
        <a:ext cx="3230760" cy="1938456"/>
      </dsp:txXfrm>
    </dsp:sp>
    <dsp:sp modelId="{3FF00590-EBE8-4B92-AF67-0586DF7F3326}">
      <dsp:nvSpPr>
        <dsp:cNvPr id="0" name=""/>
        <dsp:cNvSpPr/>
      </dsp:nvSpPr>
      <dsp:spPr>
        <a:xfrm>
          <a:off x="7424856" y="267"/>
          <a:ext cx="3230760" cy="1938456"/>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Active Geo-Replicas</a:t>
          </a:r>
        </a:p>
      </dsp:txBody>
      <dsp:txXfrm>
        <a:off x="7424856" y="267"/>
        <a:ext cx="3230760" cy="1938456"/>
      </dsp:txXfrm>
    </dsp:sp>
    <dsp:sp modelId="{A463DED5-C556-44A6-A993-09B4164F4DC8}">
      <dsp:nvSpPr>
        <dsp:cNvPr id="0" name=""/>
        <dsp:cNvSpPr/>
      </dsp:nvSpPr>
      <dsp:spPr>
        <a:xfrm>
          <a:off x="317182" y="2261800"/>
          <a:ext cx="3230760" cy="1938456"/>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Performance Insight</a:t>
          </a:r>
        </a:p>
      </dsp:txBody>
      <dsp:txXfrm>
        <a:off x="317182" y="2261800"/>
        <a:ext cx="3230760" cy="1938456"/>
      </dsp:txXfrm>
    </dsp:sp>
    <dsp:sp modelId="{6ED59D03-D26F-4DE6-AF97-68EAED3D24DF}">
      <dsp:nvSpPr>
        <dsp:cNvPr id="0" name=""/>
        <dsp:cNvSpPr/>
      </dsp:nvSpPr>
      <dsp:spPr>
        <a:xfrm>
          <a:off x="3871019" y="2261800"/>
          <a:ext cx="3230760" cy="19384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Automated Tuning</a:t>
          </a:r>
        </a:p>
      </dsp:txBody>
      <dsp:txXfrm>
        <a:off x="3871019" y="2261800"/>
        <a:ext cx="3230760" cy="1938456"/>
      </dsp:txXfrm>
    </dsp:sp>
    <dsp:sp modelId="{674F549A-E623-4C2B-921B-FFD80DDB9377}">
      <dsp:nvSpPr>
        <dsp:cNvPr id="0" name=""/>
        <dsp:cNvSpPr/>
      </dsp:nvSpPr>
      <dsp:spPr>
        <a:xfrm>
          <a:off x="7424856" y="2261800"/>
          <a:ext cx="3230760" cy="1938456"/>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Adaptive Query Processing</a:t>
          </a:r>
        </a:p>
      </dsp:txBody>
      <dsp:txXfrm>
        <a:off x="7424856" y="2261800"/>
        <a:ext cx="3230760" cy="1938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7B316-A9E3-4AA2-98A9-C2BAA0A93320}">
      <dsp:nvSpPr>
        <dsp:cNvPr id="0" name=""/>
        <dsp:cNvSpPr/>
      </dsp:nvSpPr>
      <dsp:spPr>
        <a:xfrm>
          <a:off x="822959" y="0"/>
          <a:ext cx="9326880" cy="42005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6BB70-052E-4482-B555-187C86F40508}">
      <dsp:nvSpPr>
        <dsp:cNvPr id="0" name=""/>
        <dsp:cNvSpPr/>
      </dsp:nvSpPr>
      <dsp:spPr>
        <a:xfrm>
          <a:off x="523" y="1260157"/>
          <a:ext cx="1732854" cy="168021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Firewall</a:t>
          </a:r>
          <a:endParaRPr lang="en-US" sz="1900" b="1" kern="1200" dirty="0"/>
        </a:p>
      </dsp:txBody>
      <dsp:txXfrm>
        <a:off x="82544" y="1342178"/>
        <a:ext cx="1568812" cy="1516168"/>
      </dsp:txXfrm>
    </dsp:sp>
    <dsp:sp modelId="{737A556C-480E-4C2A-9CBE-8FC0F3960504}">
      <dsp:nvSpPr>
        <dsp:cNvPr id="0" name=""/>
        <dsp:cNvSpPr/>
      </dsp:nvSpPr>
      <dsp:spPr>
        <a:xfrm>
          <a:off x="1848302" y="1260157"/>
          <a:ext cx="1732854" cy="1680210"/>
        </a:xfrm>
        <a:prstGeom prst="roundRect">
          <a:avLst/>
        </a:prstGeom>
        <a:solidFill>
          <a:schemeClr val="accent4">
            <a:hueOff val="-207667"/>
            <a:satOff val="0"/>
            <a:lumOff val="4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Secure Connections</a:t>
          </a:r>
          <a:endParaRPr lang="en-US" sz="1900" b="1" kern="1200" dirty="0"/>
        </a:p>
      </dsp:txBody>
      <dsp:txXfrm>
        <a:off x="1930323" y="1342178"/>
        <a:ext cx="1568812" cy="1516168"/>
      </dsp:txXfrm>
    </dsp:sp>
    <dsp:sp modelId="{7824F0FD-0B3C-4721-91DE-E1DE479C6DD7}">
      <dsp:nvSpPr>
        <dsp:cNvPr id="0" name=""/>
        <dsp:cNvSpPr/>
      </dsp:nvSpPr>
      <dsp:spPr>
        <a:xfrm>
          <a:off x="3696082" y="1244749"/>
          <a:ext cx="1732854" cy="1680210"/>
        </a:xfrm>
        <a:prstGeom prst="roundRect">
          <a:avLst/>
        </a:prstGeom>
        <a:solidFill>
          <a:schemeClr val="accent4">
            <a:hueOff val="-415334"/>
            <a:satOff val="0"/>
            <a:lumOff val="9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Data In Flight</a:t>
          </a:r>
          <a:endParaRPr lang="en-US" sz="1900" b="1" kern="1200" dirty="0"/>
        </a:p>
      </dsp:txBody>
      <dsp:txXfrm>
        <a:off x="3778103" y="1326770"/>
        <a:ext cx="1568812" cy="1516168"/>
      </dsp:txXfrm>
    </dsp:sp>
    <dsp:sp modelId="{81FB6B6B-2E9B-42E2-8C60-942A10A7A6D9}">
      <dsp:nvSpPr>
        <dsp:cNvPr id="0" name=""/>
        <dsp:cNvSpPr/>
      </dsp:nvSpPr>
      <dsp:spPr>
        <a:xfrm>
          <a:off x="5543862" y="1260157"/>
          <a:ext cx="1732854" cy="1680210"/>
        </a:xfrm>
        <a:prstGeom prst="roundRect">
          <a:avLst/>
        </a:prstGeom>
        <a:solidFill>
          <a:schemeClr val="accent4">
            <a:hueOff val="-623001"/>
            <a:satOff val="0"/>
            <a:lumOff val="14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Data At Rest</a:t>
          </a:r>
          <a:endParaRPr lang="en-US" sz="1900" b="1" kern="1200" dirty="0"/>
        </a:p>
      </dsp:txBody>
      <dsp:txXfrm>
        <a:off x="5625883" y="1342178"/>
        <a:ext cx="1568812" cy="1516168"/>
      </dsp:txXfrm>
    </dsp:sp>
    <dsp:sp modelId="{5B7A4A4B-5220-4DCE-BAA8-B29CEEF0C190}">
      <dsp:nvSpPr>
        <dsp:cNvPr id="0" name=""/>
        <dsp:cNvSpPr/>
      </dsp:nvSpPr>
      <dsp:spPr>
        <a:xfrm>
          <a:off x="7391642" y="1260157"/>
          <a:ext cx="1732854" cy="1680210"/>
        </a:xfrm>
        <a:prstGeom prst="roundRect">
          <a:avLst/>
        </a:prstGeom>
        <a:solidFill>
          <a:schemeClr val="accent4">
            <a:hueOff val="-830668"/>
            <a:satOff val="0"/>
            <a:lumOff val="194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Audit</a:t>
          </a:r>
          <a:endParaRPr lang="en-US" sz="1900" b="1" kern="1200" dirty="0"/>
        </a:p>
      </dsp:txBody>
      <dsp:txXfrm>
        <a:off x="7473663" y="1342178"/>
        <a:ext cx="1568812" cy="1516168"/>
      </dsp:txXfrm>
    </dsp:sp>
    <dsp:sp modelId="{10CC40F8-C501-4544-B53F-AE32A47CDE54}">
      <dsp:nvSpPr>
        <dsp:cNvPr id="0" name=""/>
        <dsp:cNvSpPr/>
      </dsp:nvSpPr>
      <dsp:spPr>
        <a:xfrm>
          <a:off x="9239422" y="1260157"/>
          <a:ext cx="1732854" cy="1680210"/>
        </a:xfrm>
        <a:prstGeom prst="roundRect">
          <a:avLst/>
        </a:prstGeom>
        <a:solidFill>
          <a:schemeClr val="accent4">
            <a:hueOff val="-1038335"/>
            <a:satOff val="0"/>
            <a:lumOff val="2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Threat Detection</a:t>
          </a:r>
          <a:endParaRPr lang="en-US" sz="1900" b="1" kern="1200" dirty="0"/>
        </a:p>
      </dsp:txBody>
      <dsp:txXfrm>
        <a:off x="9321443" y="1342178"/>
        <a:ext cx="1568812" cy="15161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A517-B056-46DD-8816-323F676AFDF1}">
      <dsp:nvSpPr>
        <dsp:cNvPr id="0" name=""/>
        <dsp:cNvSpPr/>
      </dsp:nvSpPr>
      <dsp:spPr>
        <a:xfrm>
          <a:off x="1355" y="862400"/>
          <a:ext cx="5284918" cy="3170951"/>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BACKPAC</a:t>
          </a:r>
        </a:p>
      </dsp:txBody>
      <dsp:txXfrm>
        <a:off x="1355" y="862400"/>
        <a:ext cx="5284918" cy="3170951"/>
      </dsp:txXfrm>
    </dsp:sp>
    <dsp:sp modelId="{3BC6A9AE-A002-4861-AECE-1C3E812447D0}">
      <dsp:nvSpPr>
        <dsp:cNvPr id="0" name=""/>
        <dsp:cNvSpPr/>
      </dsp:nvSpPr>
      <dsp:spPr>
        <a:xfrm>
          <a:off x="5814765" y="862400"/>
          <a:ext cx="5284918" cy="3170951"/>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Transactional Replication</a:t>
          </a:r>
        </a:p>
      </dsp:txBody>
      <dsp:txXfrm>
        <a:off x="5814765" y="862400"/>
        <a:ext cx="5284918" cy="3170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345D5-9D43-4C06-B45B-CD68AC340224}">
      <dsp:nvSpPr>
        <dsp:cNvPr id="0" name=""/>
        <dsp:cNvSpPr/>
      </dsp:nvSpPr>
      <dsp:spPr>
        <a:xfrm>
          <a:off x="10177" y="1053576"/>
          <a:ext cx="3041808" cy="1825084"/>
        </a:xfrm>
        <a:prstGeom prst="roundRect">
          <a:avLst>
            <a:gd name="adj" fmla="val 10000"/>
          </a:avLst>
        </a:prstGeom>
        <a:solidFill>
          <a:srgbClr val="92D050"/>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bg2"/>
              </a:solidFill>
            </a:rPr>
            <a:t>Increase Tier</a:t>
          </a:r>
        </a:p>
      </dsp:txBody>
      <dsp:txXfrm>
        <a:off x="63632" y="1107031"/>
        <a:ext cx="2934898" cy="1718174"/>
      </dsp:txXfrm>
    </dsp:sp>
    <dsp:sp modelId="{9AD29A2C-AE98-4BB1-998E-746F48CD41A5}">
      <dsp:nvSpPr>
        <dsp:cNvPr id="0" name=""/>
        <dsp:cNvSpPr/>
      </dsp:nvSpPr>
      <dsp:spPr>
        <a:xfrm>
          <a:off x="3356165" y="1588934"/>
          <a:ext cx="644863" cy="75436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356165" y="1739808"/>
        <a:ext cx="451404" cy="452620"/>
      </dsp:txXfrm>
    </dsp:sp>
    <dsp:sp modelId="{5A7B5099-F692-4A16-8093-2F425375694F}">
      <dsp:nvSpPr>
        <dsp:cNvPr id="0" name=""/>
        <dsp:cNvSpPr/>
      </dsp:nvSpPr>
      <dsp:spPr>
        <a:xfrm>
          <a:off x="4268708" y="1053576"/>
          <a:ext cx="3041808" cy="1825084"/>
        </a:xfrm>
        <a:prstGeom prst="roundRect">
          <a:avLst>
            <a:gd name="adj" fmla="val 10000"/>
          </a:avLst>
        </a:prstGeom>
        <a:solidFill>
          <a:srgbClr val="0093FF"/>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bg2"/>
              </a:solidFill>
            </a:rPr>
            <a:t>Copy Data</a:t>
          </a:r>
        </a:p>
      </dsp:txBody>
      <dsp:txXfrm>
        <a:off x="4322163" y="1107031"/>
        <a:ext cx="2934898" cy="1718174"/>
      </dsp:txXfrm>
    </dsp:sp>
    <dsp:sp modelId="{EA9D18D0-71D3-479A-878F-3F88BB28D0CF}">
      <dsp:nvSpPr>
        <dsp:cNvPr id="0" name=""/>
        <dsp:cNvSpPr/>
      </dsp:nvSpPr>
      <dsp:spPr>
        <a:xfrm>
          <a:off x="7614697" y="1588934"/>
          <a:ext cx="644863" cy="75436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614697" y="1739808"/>
        <a:ext cx="451404" cy="452620"/>
      </dsp:txXfrm>
    </dsp:sp>
    <dsp:sp modelId="{F030BD33-2569-48E1-ADFF-C55965F54DFD}">
      <dsp:nvSpPr>
        <dsp:cNvPr id="0" name=""/>
        <dsp:cNvSpPr/>
      </dsp:nvSpPr>
      <dsp:spPr>
        <a:xfrm>
          <a:off x="8527239" y="1053576"/>
          <a:ext cx="3041808" cy="1825084"/>
        </a:xfrm>
        <a:prstGeom prst="roundRect">
          <a:avLst>
            <a:gd name="adj" fmla="val 10000"/>
          </a:avLst>
        </a:prstGeom>
        <a:solidFill>
          <a:srgbClr val="FF0000"/>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bg2"/>
              </a:solidFill>
            </a:rPr>
            <a:t>Reduce Tier</a:t>
          </a:r>
        </a:p>
      </dsp:txBody>
      <dsp:txXfrm>
        <a:off x="8580694" y="1107031"/>
        <a:ext cx="2934898" cy="171817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8/20/2019 10:59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12T20:09:12.804"/>
    </inkml:context>
    <inkml:brush xml:id="br0">
      <inkml:brushProperty name="width" value="0.025" units="cm"/>
      <inkml:brushProperty name="height" value="0.025" units="cm"/>
    </inkml:brush>
  </inkml:definitions>
  <inkml:trace contextRef="#ctx0" brushRef="#br0">4974 3826 6464,'16'-16'2400,"0"16"-1856,-16-31-160,-16 31-192,16-16-192,0 1 0,-16-16 0,16 15-160,0 16 96,0-16 384,16 16-160,0 0 1120,-1 16-704,-15-16 608,16 16-704,-1-16 96,-15 0-320,0 0 32,0 0-160,0 0 64,0 0-96,-15 0 352,15 0-224,0 0-128,0-16-32,-16 16-64,16 0 0,0 0 351,0-16-191,0 16 128,0 0-160,0 0 160,0 0-192,0 0 32,0 0-64,0 0-128,0 0 32,0-16 32,-15 16 0,15 0 0,0 0 0,0 0-96,0 0 64,0 0-32,0 0 0,0 0 192,0 0-64,0 0-160,-16 0 32,16 0 160,0 0-32,0 0-96,0 0 0,0 0 96,0 0-32,0 0-32,0 0 32,0 0-128,0 0 64,0 0 32,0 0 0,0 16-1343,0-16 735,0 16-7936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12T20:09:12.804"/>
    </inkml:context>
    <inkml:brush xml:id="br0">
      <inkml:brushProperty name="width" value="0.025" units="cm"/>
      <inkml:brushProperty name="height" value="0.025" units="cm"/>
    </inkml:brush>
  </inkml:definitions>
  <inkml:trace contextRef="#ctx0" brushRef="#br0">4974 3826 6464,'16'-16'2400,"0"16"-1856,-16-31-160,-16 31-192,16-16-192,0 1 0,-16-16 0,16 15-160,0 16 96,0-16 384,16 16-160,0 0 1120,-1 16-704,-15-16 608,16 16-704,-1-16 96,-15 0-320,0 0 32,0 0-160,0 0 64,0 0-96,-15 0 352,15 0-224,0 0-128,0-16-32,-16 16-64,16 0 0,0 0 351,0-16-191,0 16 128,0 0-160,0 0 160,0 0-192,0 0 32,0 0-64,0 0-128,0 0 32,0-16 32,-15 16 0,15 0 0,0 0 0,0 0-96,0 0 64,0 0-32,0 0 0,0 0 192,0 0-64,0 0-160,-16 0 32,16 0 160,0 0-32,0 0-96,0 0 0,0 0 96,0 0-32,0 0-32,0 0 32,0 0-128,0 0 64,0 0 32,0 0 0,0 16-1343,0-16 735,0 16-7936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8/20/2019 10:59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081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354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249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401071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356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8/21/2019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8157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193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65B2C8C-15DD-4203-8F60-27E1B79B186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As organizations look to optimize their IT infrastructure to have more time and resources to focus on business transformation, Microsoft is committed to accelerating these initiatives. The new Azure </a:t>
            </a:r>
            <a:r>
              <a:rPr lang="en-US" sz="800" b="1" kern="1200" dirty="0">
                <a:solidFill>
                  <a:schemeClr val="tx1"/>
                </a:solidFill>
                <a:effectLst/>
                <a:latin typeface="Segoe UI Light" pitchFamily="34" charset="0"/>
                <a:ea typeface="+mn-ea"/>
                <a:cs typeface="+mn-cs"/>
              </a:rPr>
              <a:t>Database Migration Service (DMS) </a:t>
            </a:r>
            <a:r>
              <a:rPr lang="en-US" sz="800" kern="1200" dirty="0">
                <a:solidFill>
                  <a:schemeClr val="tx1"/>
                </a:solidFill>
                <a:effectLst/>
                <a:latin typeface="Segoe UI Light" pitchFamily="34" charset="0"/>
                <a:ea typeface="+mn-ea"/>
                <a:cs typeface="+mn-cs"/>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endParaRPr lang="en-US" dirty="0"/>
          </a:p>
          <a:p>
            <a:endParaRPr lang="en-IN" dirty="0"/>
          </a:p>
        </p:txBody>
      </p:sp>
    </p:spTree>
    <p:extLst>
      <p:ext uri="{BB962C8B-B14F-4D97-AF65-F5344CB8AC3E}">
        <p14:creationId xmlns:p14="http://schemas.microsoft.com/office/powerpoint/2010/main" val="397638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331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45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71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41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766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533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88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8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56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718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8/20/2019 10:59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91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27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389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94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880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036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1266201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4.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7.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jp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0064580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112234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458047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799688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65762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325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5061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6845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69541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5052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721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45735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8212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701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796692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6119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0773540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15668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1848944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591959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00278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38400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686774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4807907"/>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20/08/2019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27122580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6"/>
            <a:ext cx="11655079" cy="1612749"/>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277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2082465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364977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717124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670812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7116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81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604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76292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2101555"/>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867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42542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235527" y="235529"/>
            <a:ext cx="11277599" cy="594360"/>
          </a:xfrm>
        </p:spPr>
        <p:txBody>
          <a:bodyPr>
            <a:normAutofit/>
          </a:bodyPr>
          <a:lstStyle>
            <a:lvl1pPr>
              <a:defRPr sz="3600"/>
            </a:lvl1pPr>
          </a:lstStyle>
          <a:p>
            <a:r>
              <a:rPr lang="en-US" dirty="0"/>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235527" y="829888"/>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200082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1740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66538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561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948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9036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sp>
        <p:nvSpPr>
          <p:cNvPr id="8" name="TextBox 7">
            <a:extLst>
              <a:ext uri="{FF2B5EF4-FFF2-40B4-BE49-F238E27FC236}">
                <a16:creationId xmlns:a16="http://schemas.microsoft.com/office/drawing/2014/main" id="{0D07CFC2-3462-4346-8A7E-05E51D359FC0}"/>
              </a:ext>
            </a:extLst>
          </p:cNvPr>
          <p:cNvSpPr txBox="1"/>
          <p:nvPr userDrawn="1"/>
        </p:nvSpPr>
        <p:spPr>
          <a:xfrm>
            <a:off x="540327" y="2794000"/>
            <a:ext cx="7181273" cy="738664"/>
          </a:xfrm>
          <a:prstGeom prst="rect">
            <a:avLst/>
          </a:prstGeom>
          <a:noFill/>
        </p:spPr>
        <p:txBody>
          <a:bodyPr wrap="square" lIns="0" tIns="0" rIns="0" bIns="0" rtlCol="0">
            <a:spAutoFit/>
          </a:bodyPr>
          <a:lstStyle/>
          <a:p>
            <a:pPr algn="l"/>
            <a:r>
              <a:rPr lang="en-IN" sz="4800" dirty="0">
                <a:gradFill>
                  <a:gsLst>
                    <a:gs pos="2917">
                      <a:schemeClr val="tx1"/>
                    </a:gs>
                    <a:gs pos="30000">
                      <a:schemeClr val="tx1"/>
                    </a:gs>
                  </a:gsLst>
                  <a:lin ang="5400000" scaled="0"/>
                </a:gradFill>
                <a:latin typeface="+mj-lt"/>
              </a:rPr>
              <a:t>Dynamics 365 Bootcamp</a:t>
            </a:r>
          </a:p>
        </p:txBody>
      </p:sp>
    </p:spTree>
    <p:extLst>
      <p:ext uri="{BB962C8B-B14F-4D97-AF65-F5344CB8AC3E}">
        <p14:creationId xmlns:p14="http://schemas.microsoft.com/office/powerpoint/2010/main" val="2469276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225411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3810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7385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121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302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4030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65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1689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9818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629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3470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1379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65610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32994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72633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00702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4434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087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90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152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9415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005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42460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237883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2853259029"/>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19836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761292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26287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009617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364831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70722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77407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336664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710974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885944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0240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83832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1632045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531884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333682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2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image" Target="../media/image27.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image" Target="../media/image1.png"/><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heme" Target="../theme/theme4.xml"/><Relationship Id="rId20" Type="http://schemas.openxmlformats.org/officeDocument/2006/relationships/slideLayout" Target="../slideLayouts/slideLayout104.xml"/><Relationship Id="rId41"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6" r:id="rId21"/>
    <p:sldLayoutId id="2147484767" r:id="rId22"/>
    <p:sldLayoutId id="2147484775" r:id="rId23"/>
    <p:sldLayoutId id="2147484802" r:id="rId24"/>
    <p:sldLayoutId id="2147484803" r:id="rId25"/>
    <p:sldLayoutId id="2147484804" r:id="rId26"/>
    <p:sldLayoutId id="2147484805" r:id="rId27"/>
    <p:sldLayoutId id="2147484806" r:id="rId28"/>
    <p:sldLayoutId id="2147484807" r:id="rId29"/>
    <p:sldLayoutId id="2147484808" r:id="rId30"/>
    <p:sldLayoutId id="2147484809" r:id="rId31"/>
    <p:sldLayoutId id="2147484810" r:id="rId32"/>
    <p:sldLayoutId id="2147484811"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8447576"/>
      </p:ext>
    </p:extLst>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825" r:id="rId13"/>
    <p:sldLayoutId id="2147484826" r:id="rId14"/>
    <p:sldLayoutId id="2147484827" r:id="rId15"/>
    <p:sldLayoutId id="2147484828" r:id="rId16"/>
    <p:sldLayoutId id="2147484829" r:id="rId17"/>
    <p:sldLayoutId id="2147484830" r:id="rId18"/>
    <p:sldLayoutId id="2147484831" r:id="rId19"/>
    <p:sldLayoutId id="2147484832" r:id="rId20"/>
    <p:sldLayoutId id="2147484833" r:id="rId21"/>
    <p:sldLayoutId id="2147484834" r:id="rId22"/>
    <p:sldLayoutId id="2147484835" r:id="rId23"/>
    <p:sldLayoutId id="2147484836" r:id="rId24"/>
    <p:sldLayoutId id="2147484837" r:id="rId25"/>
    <p:sldLayoutId id="2147484838"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64958536"/>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64" r:id="rId25"/>
    <p:sldLayoutId id="2147484865" r:id="rId26"/>
    <p:sldLayoutId id="2147484866" r:id="rId27"/>
    <p:sldLayoutId id="2147484867" r:id="rId28"/>
    <p:sldLayoutId id="2147484868" r:id="rId29"/>
    <p:sldLayoutId id="2147484869" r:id="rId30"/>
    <p:sldLayoutId id="2147484870" r:id="rId31"/>
    <p:sldLayoutId id="2147484871" r:id="rId32"/>
    <p:sldLayoutId id="2147484872" r:id="rId33"/>
    <p:sldLayoutId id="2147484873" r:id="rId34"/>
    <p:sldLayoutId id="2147484874" r:id="rId35"/>
    <p:sldLayoutId id="2147484875" r:id="rId36"/>
    <p:sldLayoutId id="2147484876" r:id="rId37"/>
    <p:sldLayoutId id="2147484877" r:id="rId38"/>
    <p:sldLayoutId id="2147484878" r:id="rId39"/>
    <p:sldLayoutId id="2147484879" r:id="rId40"/>
    <p:sldLayoutId id="2147484880" r:id="rId41"/>
    <p:sldLayoutId id="2147484881" r:id="rId42"/>
    <p:sldLayoutId id="2147484882" r:id="rId43"/>
    <p:sldLayoutId id="2147484883" r:id="rId44"/>
    <p:sldLayoutId id="2147484884" r:id="rId4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0.svg"/><Relationship Id="rId2" Type="http://schemas.openxmlformats.org/officeDocument/2006/relationships/slideLayout" Target="../slideLayouts/slideLayout28.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slideLayout" Target="../slideLayouts/slideLayout28.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41.emf"/><Relationship Id="rId5" Type="http://schemas.openxmlformats.org/officeDocument/2006/relationships/oleObject" Target="../embeddings/oleObject1.bin"/><Relationship Id="rId10" Type="http://schemas.openxmlformats.org/officeDocument/2006/relationships/image" Target="../media/image43.emf"/><Relationship Id="rId4" Type="http://schemas.openxmlformats.org/officeDocument/2006/relationships/notesSlide" Target="../notesSlides/notesSlide3.xml"/><Relationship Id="rId9"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slideLayout" Target="../slideLayouts/slideLayout28.xml"/><Relationship Id="rId7" Type="http://schemas.openxmlformats.org/officeDocument/2006/relationships/oleObject" Target="../embeddings/oleObject2.bin"/><Relationship Id="rId12" Type="http://schemas.openxmlformats.org/officeDocument/2006/relationships/image" Target="../media/image44.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41.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3.emf"/><Relationship Id="rId4" Type="http://schemas.openxmlformats.org/officeDocument/2006/relationships/notesSlide" Target="../notesSlides/notesSlide4.xml"/><Relationship Id="rId9"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3" Type="http://schemas.openxmlformats.org/officeDocument/2006/relationships/slideLayout" Target="../slideLayouts/slideLayout28.xml"/><Relationship Id="rId7" Type="http://schemas.openxmlformats.org/officeDocument/2006/relationships/oleObject" Target="../embeddings/oleObject6.bin"/><Relationship Id="rId12" Type="http://schemas.openxmlformats.org/officeDocument/2006/relationships/image" Target="../media/image50.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45.emf"/><Relationship Id="rId11" Type="http://schemas.openxmlformats.org/officeDocument/2006/relationships/image" Target="../media/image49.png"/><Relationship Id="rId5" Type="http://schemas.openxmlformats.org/officeDocument/2006/relationships/oleObject" Target="../embeddings/oleObject5.bin"/><Relationship Id="rId15" Type="http://schemas.microsoft.com/office/2007/relationships/hdphoto" Target="../media/hdphoto1.wdp"/><Relationship Id="rId10" Type="http://schemas.openxmlformats.org/officeDocument/2006/relationships/image" Target="../media/image48.svg"/><Relationship Id="rId4" Type="http://schemas.openxmlformats.org/officeDocument/2006/relationships/notesSlide" Target="../notesSlides/notesSlide5.xml"/><Relationship Id="rId9" Type="http://schemas.openxmlformats.org/officeDocument/2006/relationships/image" Target="../media/image47.pn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49.png"/><Relationship Id="rId3" Type="http://schemas.openxmlformats.org/officeDocument/2006/relationships/slideLayout" Target="../slideLayouts/slideLayout28.xml"/><Relationship Id="rId7" Type="http://schemas.openxmlformats.org/officeDocument/2006/relationships/oleObject" Target="../embeddings/oleObject6.bin"/><Relationship Id="rId12" Type="http://schemas.openxmlformats.org/officeDocument/2006/relationships/image" Target="../media/image48.sv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45.emf"/><Relationship Id="rId11" Type="http://schemas.openxmlformats.org/officeDocument/2006/relationships/image" Target="../media/image47.png"/><Relationship Id="rId5" Type="http://schemas.openxmlformats.org/officeDocument/2006/relationships/oleObject" Target="../embeddings/oleObject5.bin"/><Relationship Id="rId15" Type="http://schemas.openxmlformats.org/officeDocument/2006/relationships/image" Target="../media/image51.png"/><Relationship Id="rId10" Type="http://schemas.openxmlformats.org/officeDocument/2006/relationships/image" Target="../media/image54.svg"/><Relationship Id="rId4" Type="http://schemas.openxmlformats.org/officeDocument/2006/relationships/notesSlide" Target="../notesSlides/notesSlide6.xml"/><Relationship Id="rId9" Type="http://schemas.openxmlformats.org/officeDocument/2006/relationships/image" Target="../media/image53.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3" Type="http://schemas.openxmlformats.org/officeDocument/2006/relationships/slideLayout" Target="../slideLayouts/slideLayout28.xml"/><Relationship Id="rId7" Type="http://schemas.openxmlformats.org/officeDocument/2006/relationships/oleObject" Target="../embeddings/oleObject6.bin"/><Relationship Id="rId12" Type="http://schemas.openxmlformats.org/officeDocument/2006/relationships/image" Target="../media/image50.png"/><Relationship Id="rId17" Type="http://schemas.microsoft.com/office/2007/relationships/hdphoto" Target="../media/hdphoto3.wdp"/><Relationship Id="rId2" Type="http://schemas.openxmlformats.org/officeDocument/2006/relationships/tags" Target="../tags/tag7.xml"/><Relationship Id="rId16" Type="http://schemas.openxmlformats.org/officeDocument/2006/relationships/image" Target="../media/image56.png"/><Relationship Id="rId1" Type="http://schemas.openxmlformats.org/officeDocument/2006/relationships/vmlDrawing" Target="../drawings/vmlDrawing5.vml"/><Relationship Id="rId6" Type="http://schemas.openxmlformats.org/officeDocument/2006/relationships/image" Target="../media/image45.emf"/><Relationship Id="rId11" Type="http://schemas.openxmlformats.org/officeDocument/2006/relationships/image" Target="../media/image49.png"/><Relationship Id="rId5" Type="http://schemas.openxmlformats.org/officeDocument/2006/relationships/oleObject" Target="../embeddings/oleObject5.bin"/><Relationship Id="rId15" Type="http://schemas.microsoft.com/office/2007/relationships/hdphoto" Target="../media/hdphoto2.wdp"/><Relationship Id="rId10" Type="http://schemas.openxmlformats.org/officeDocument/2006/relationships/image" Target="../media/image48.svg"/><Relationship Id="rId4" Type="http://schemas.openxmlformats.org/officeDocument/2006/relationships/notesSlide" Target="../notesSlides/notesSlide7.xml"/><Relationship Id="rId9" Type="http://schemas.openxmlformats.org/officeDocument/2006/relationships/image" Target="../media/image47.png"/><Relationship Id="rId1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3" Type="http://schemas.openxmlformats.org/officeDocument/2006/relationships/slideLayout" Target="../slideLayouts/slideLayout28.xml"/><Relationship Id="rId7" Type="http://schemas.openxmlformats.org/officeDocument/2006/relationships/oleObject" Target="../embeddings/oleObject6.bin"/><Relationship Id="rId12" Type="http://schemas.openxmlformats.org/officeDocument/2006/relationships/image" Target="../media/image50.png"/><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45.emf"/><Relationship Id="rId11" Type="http://schemas.openxmlformats.org/officeDocument/2006/relationships/image" Target="../media/image49.png"/><Relationship Id="rId5" Type="http://schemas.openxmlformats.org/officeDocument/2006/relationships/oleObject" Target="../embeddings/oleObject5.bin"/><Relationship Id="rId15" Type="http://schemas.openxmlformats.org/officeDocument/2006/relationships/image" Target="../media/image54.svg"/><Relationship Id="rId10" Type="http://schemas.openxmlformats.org/officeDocument/2006/relationships/image" Target="../media/image48.svg"/><Relationship Id="rId4" Type="http://schemas.openxmlformats.org/officeDocument/2006/relationships/notesSlide" Target="../notesSlides/notesSlide8.xml"/><Relationship Id="rId9" Type="http://schemas.openxmlformats.org/officeDocument/2006/relationships/image" Target="../media/image47.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90.png"/><Relationship Id="rId2" Type="http://schemas.openxmlformats.org/officeDocument/2006/relationships/slideLayout" Target="../slideLayouts/slideLayout27.xml"/><Relationship Id="rId1" Type="http://schemas.openxmlformats.org/officeDocument/2006/relationships/tags" Target="../tags/tag9.xml"/><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8.xml"/><Relationship Id="rId1" Type="http://schemas.openxmlformats.org/officeDocument/2006/relationships/tags" Target="../tags/tag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90.png"/><Relationship Id="rId2" Type="http://schemas.openxmlformats.org/officeDocument/2006/relationships/slideLayout" Target="../slideLayouts/slideLayout27.xml"/><Relationship Id="rId1" Type="http://schemas.openxmlformats.org/officeDocument/2006/relationships/tags" Target="../tags/tag12.xml"/><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60.svg"/></Relationships>
</file>

<file path=ppt/slides/_rels/slide26.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1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hyperlink" Target="http://www.facebook.com/pdtit" TargetMode="External"/><Relationship Id="rId7" Type="http://schemas.openxmlformats.org/officeDocument/2006/relationships/hyperlink" Target="http://openclipart.org/detail/125875/nuage--cloud-by-lmproulx" TargetMode="External"/><Relationship Id="rId2" Type="http://schemas.openxmlformats.org/officeDocument/2006/relationships/hyperlink" Target="mailto:peter@pdtit.be" TargetMode="Externa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hyperlink" Target="http://www.linkedin.com/in/pdti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8.xml"/><Relationship Id="rId1" Type="http://schemas.openxmlformats.org/officeDocument/2006/relationships/tags" Target="../tags/tag14.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ags" Target="../tags/tag15.xml"/><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8.xml"/><Relationship Id="rId1" Type="http://schemas.openxmlformats.org/officeDocument/2006/relationships/tags" Target="../tags/tag16.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2.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2.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8.xml"/><Relationship Id="rId1" Type="http://schemas.openxmlformats.org/officeDocument/2006/relationships/tags" Target="../tags/tag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documentation/articles/sql-database-cloud-migrate/" TargetMode="External"/><Relationship Id="rId2" Type="http://schemas.openxmlformats.org/officeDocument/2006/relationships/slideLayout" Target="../slideLayouts/slideLayout28.xml"/><Relationship Id="rId1" Type="http://schemas.openxmlformats.org/officeDocument/2006/relationships/tags" Target="../tags/tag20.xml"/><Relationship Id="rId5" Type="http://schemas.microsoft.com/office/2007/relationships/hdphoto" Target="../media/hdphoto4.wdp"/><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8.xml"/><Relationship Id="rId1" Type="http://schemas.openxmlformats.org/officeDocument/2006/relationships/tags" Target="../tags/tag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2.xml"/><Relationship Id="rId1" Type="http://schemas.openxmlformats.org/officeDocument/2006/relationships/tags" Target="../tags/tag2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2.xml"/><Relationship Id="rId1" Type="http://schemas.openxmlformats.org/officeDocument/2006/relationships/tags" Target="../tags/tag23.xml"/><Relationship Id="rId4" Type="http://schemas.openxmlformats.org/officeDocument/2006/relationships/image" Target="../media/image8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hyperlink" Target="mailto:msdevseriessupport@007FFFLearning.com" TargetMode="Externa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Azure Training Day</a:t>
            </a:r>
            <a:br>
              <a:rPr kumimoji="0" lang="en-US" sz="4902" b="0" i="0" u="none" strike="noStrike" kern="1200" cap="none" spc="-49" normalizeH="0" baseline="0" noProof="0" dirty="0">
                <a:ln w="3175">
                  <a:noFill/>
                </a:ln>
                <a:solidFill>
                  <a:srgbClr val="0078D3"/>
                </a:solidFill>
                <a:effectLst/>
                <a:uLnTx/>
                <a:uFillTx/>
                <a:latin typeface="Segoe UI Semibold"/>
                <a:ea typeface="+mn-ea"/>
                <a:cs typeface="Segoe UI" pitchFamily="34" charset="0"/>
              </a:rPr>
            </a:br>
            <a:r>
              <a:rPr kumimoji="0" lang="en-US" sz="4000" b="0" i="0" u="none" strike="noStrike" kern="1200" cap="none" spc="-49" normalizeH="0" baseline="0" noProof="0" dirty="0">
                <a:ln w="3175">
                  <a:noFill/>
                </a:ln>
                <a:solidFill>
                  <a:srgbClr val="50E6FF"/>
                </a:solidFill>
                <a:effectLst/>
                <a:uLnTx/>
                <a:uFillTx/>
                <a:latin typeface="Segoe UI"/>
                <a:ea typeface="+mn-ea"/>
                <a:cs typeface="Segoe UI" pitchFamily="34" charset="0"/>
              </a:rPr>
              <a:t>Migrating .NET applications to Azure</a:t>
            </a:r>
            <a:endParaRPr kumimoji="0" lang="en-US" sz="4902" b="0" i="0" u="none" strike="noStrike" kern="1200" cap="none" spc="-49" normalizeH="0" baseline="0" noProof="0" dirty="0">
              <a:ln w="3175">
                <a:noFill/>
              </a:ln>
              <a:solidFill>
                <a:srgbClr val="50E6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4558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360" y="228353"/>
            <a:ext cx="11277599" cy="594360"/>
          </a:xfrm>
        </p:spPr>
        <p:txBody>
          <a:bodyPr>
            <a:normAutofit fontScale="90000"/>
          </a:bodyPr>
          <a:lstStyle/>
          <a:p>
            <a:r>
              <a:rPr lang="en-US" dirty="0"/>
              <a:t>SQL Data Platform: Roadmap</a:t>
            </a:r>
          </a:p>
        </p:txBody>
      </p:sp>
      <p:cxnSp>
        <p:nvCxnSpPr>
          <p:cNvPr id="5" name="Straight Connector 4">
            <a:extLst>
              <a:ext uri="{FF2B5EF4-FFF2-40B4-BE49-F238E27FC236}">
                <a16:creationId xmlns:a16="http://schemas.microsoft.com/office/drawing/2014/main" id="{220F92FD-23D5-4285-86B5-143E7BD836FA}"/>
              </a:ext>
            </a:extLst>
          </p:cNvPr>
          <p:cNvCxnSpPr/>
          <p:nvPr/>
        </p:nvCxnSpPr>
        <p:spPr>
          <a:xfrm flipH="1">
            <a:off x="1694164" y="1183671"/>
            <a:ext cx="56099" cy="49983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AC4078-9115-493A-B7E5-1AA03FD11629}"/>
              </a:ext>
            </a:extLst>
          </p:cNvPr>
          <p:cNvCxnSpPr>
            <a:cxnSpLocks/>
          </p:cNvCxnSpPr>
          <p:nvPr/>
        </p:nvCxnSpPr>
        <p:spPr>
          <a:xfrm flipH="1">
            <a:off x="1846566" y="6334417"/>
            <a:ext cx="97601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7687F3-2D5C-411D-B45A-507CD31539FE}"/>
              </a:ext>
            </a:extLst>
          </p:cNvPr>
          <p:cNvSpPr/>
          <p:nvPr/>
        </p:nvSpPr>
        <p:spPr>
          <a:xfrm>
            <a:off x="2513198" y="4813227"/>
            <a:ext cx="3220034" cy="136878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fr-BE" dirty="0">
                <a:solidFill>
                  <a:schemeClr val="bg2"/>
                </a:solidFill>
              </a:rPr>
              <a:t>Physical SQL Servers</a:t>
            </a:r>
            <a:br>
              <a:rPr lang="fr-BE" dirty="0">
                <a:solidFill>
                  <a:schemeClr val="bg2"/>
                </a:solidFill>
              </a:rPr>
            </a:br>
            <a:r>
              <a:rPr lang="fr-BE" dirty="0" err="1">
                <a:solidFill>
                  <a:schemeClr val="bg2"/>
                </a:solidFill>
              </a:rPr>
              <a:t>Bare-Metal</a:t>
            </a:r>
            <a:endParaRPr lang="fr-BE" dirty="0">
              <a:solidFill>
                <a:schemeClr val="bg2"/>
              </a:solidFill>
            </a:endParaRPr>
          </a:p>
        </p:txBody>
      </p:sp>
      <p:sp>
        <p:nvSpPr>
          <p:cNvPr id="13" name="Rectangle 12">
            <a:extLst>
              <a:ext uri="{FF2B5EF4-FFF2-40B4-BE49-F238E27FC236}">
                <a16:creationId xmlns:a16="http://schemas.microsoft.com/office/drawing/2014/main" id="{18EA314E-F765-4F13-AAB6-2C21AAB26ACF}"/>
              </a:ext>
            </a:extLst>
          </p:cNvPr>
          <p:cNvSpPr/>
          <p:nvPr/>
        </p:nvSpPr>
        <p:spPr>
          <a:xfrm>
            <a:off x="4399031" y="3725858"/>
            <a:ext cx="3220034" cy="1368786"/>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fr-BE" dirty="0" err="1">
                <a:solidFill>
                  <a:schemeClr val="bg2"/>
                </a:solidFill>
              </a:rPr>
              <a:t>Virtualized</a:t>
            </a:r>
            <a:r>
              <a:rPr lang="fr-BE" dirty="0">
                <a:solidFill>
                  <a:schemeClr val="bg2"/>
                </a:solidFill>
              </a:rPr>
              <a:t> </a:t>
            </a:r>
            <a:br>
              <a:rPr lang="fr-BE" dirty="0">
                <a:solidFill>
                  <a:schemeClr val="bg2"/>
                </a:solidFill>
              </a:rPr>
            </a:br>
            <a:r>
              <a:rPr lang="fr-BE" dirty="0">
                <a:solidFill>
                  <a:schemeClr val="bg2"/>
                </a:solidFill>
              </a:rPr>
              <a:t>SQL Servers</a:t>
            </a:r>
          </a:p>
        </p:txBody>
      </p:sp>
      <p:sp>
        <p:nvSpPr>
          <p:cNvPr id="14" name="Rectangle 13">
            <a:extLst>
              <a:ext uri="{FF2B5EF4-FFF2-40B4-BE49-F238E27FC236}">
                <a16:creationId xmlns:a16="http://schemas.microsoft.com/office/drawing/2014/main" id="{7101E976-0B3E-45D0-9EE8-1482760891F9}"/>
              </a:ext>
            </a:extLst>
          </p:cNvPr>
          <p:cNvSpPr/>
          <p:nvPr/>
        </p:nvSpPr>
        <p:spPr>
          <a:xfrm>
            <a:off x="6137508" y="2577767"/>
            <a:ext cx="3220034" cy="1368786"/>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fr-BE" dirty="0">
                <a:solidFill>
                  <a:schemeClr val="bg2"/>
                </a:solidFill>
              </a:rPr>
              <a:t>Virtual Machines</a:t>
            </a:r>
            <a:br>
              <a:rPr lang="fr-BE" dirty="0">
                <a:solidFill>
                  <a:schemeClr val="bg2"/>
                </a:solidFill>
              </a:rPr>
            </a:br>
            <a:r>
              <a:rPr lang="fr-BE" dirty="0">
                <a:solidFill>
                  <a:schemeClr val="bg2"/>
                </a:solidFill>
              </a:rPr>
              <a:t>in Public Cloud</a:t>
            </a:r>
          </a:p>
        </p:txBody>
      </p:sp>
      <p:sp>
        <p:nvSpPr>
          <p:cNvPr id="15" name="Rectangle 14">
            <a:extLst>
              <a:ext uri="{FF2B5EF4-FFF2-40B4-BE49-F238E27FC236}">
                <a16:creationId xmlns:a16="http://schemas.microsoft.com/office/drawing/2014/main" id="{982393D9-D966-4080-A47A-7688FA9AF0B3}"/>
              </a:ext>
            </a:extLst>
          </p:cNvPr>
          <p:cNvSpPr/>
          <p:nvPr/>
        </p:nvSpPr>
        <p:spPr>
          <a:xfrm>
            <a:off x="8386675" y="1449184"/>
            <a:ext cx="3220034" cy="1368786"/>
          </a:xfrm>
          <a:prstGeom prst="rect">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fr-BE" dirty="0">
                <a:solidFill>
                  <a:schemeClr val="tx2"/>
                </a:solidFill>
              </a:rPr>
              <a:t>SQL Azure</a:t>
            </a:r>
            <a:br>
              <a:rPr lang="fr-BE" dirty="0">
                <a:solidFill>
                  <a:schemeClr val="tx2"/>
                </a:solidFill>
              </a:rPr>
            </a:br>
            <a:r>
              <a:rPr lang="fr-BE" dirty="0" err="1">
                <a:solidFill>
                  <a:schemeClr val="tx2"/>
                </a:solidFill>
              </a:rPr>
              <a:t>Hosted</a:t>
            </a:r>
            <a:r>
              <a:rPr lang="fr-BE" dirty="0">
                <a:solidFill>
                  <a:schemeClr val="tx2"/>
                </a:solidFill>
              </a:rPr>
              <a:t> </a:t>
            </a:r>
            <a:r>
              <a:rPr lang="fr-BE" dirty="0" err="1">
                <a:solidFill>
                  <a:schemeClr val="tx2"/>
                </a:solidFill>
              </a:rPr>
              <a:t>Databases</a:t>
            </a:r>
            <a:endParaRPr lang="fr-BE" dirty="0">
              <a:solidFill>
                <a:schemeClr val="tx2"/>
              </a:solidFill>
            </a:endParaRPr>
          </a:p>
        </p:txBody>
      </p:sp>
      <p:pic>
        <p:nvPicPr>
          <p:cNvPr id="16" name="Graphic 15">
            <a:extLst>
              <a:ext uri="{FF2B5EF4-FFF2-40B4-BE49-F238E27FC236}">
                <a16:creationId xmlns:a16="http://schemas.microsoft.com/office/drawing/2014/main" id="{098B45D0-2351-4C6A-AC0C-089282326C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13609" y="5228370"/>
            <a:ext cx="843538" cy="538500"/>
          </a:xfrm>
          <a:prstGeom prst="rect">
            <a:avLst/>
          </a:prstGeom>
        </p:spPr>
      </p:pic>
      <p:pic>
        <p:nvPicPr>
          <p:cNvPr id="17" name="Graphic 16">
            <a:extLst>
              <a:ext uri="{FF2B5EF4-FFF2-40B4-BE49-F238E27FC236}">
                <a16:creationId xmlns:a16="http://schemas.microsoft.com/office/drawing/2014/main" id="{7049EB8B-E162-48E8-9BF6-62A17A640E1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7491" y="3800660"/>
            <a:ext cx="843538" cy="538500"/>
          </a:xfrm>
          <a:prstGeom prst="rect">
            <a:avLst/>
          </a:prstGeom>
        </p:spPr>
      </p:pic>
      <p:pic>
        <p:nvPicPr>
          <p:cNvPr id="18" name="Graphic 17">
            <a:extLst>
              <a:ext uri="{FF2B5EF4-FFF2-40B4-BE49-F238E27FC236}">
                <a16:creationId xmlns:a16="http://schemas.microsoft.com/office/drawing/2014/main" id="{7ABB1E63-7878-4F38-9985-9FBD9096DA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7491" y="4467775"/>
            <a:ext cx="843538" cy="538500"/>
          </a:xfrm>
          <a:prstGeom prst="rect">
            <a:avLst/>
          </a:prstGeom>
        </p:spPr>
      </p:pic>
      <p:pic>
        <p:nvPicPr>
          <p:cNvPr id="19" name="Graphic 18">
            <a:extLst>
              <a:ext uri="{FF2B5EF4-FFF2-40B4-BE49-F238E27FC236}">
                <a16:creationId xmlns:a16="http://schemas.microsoft.com/office/drawing/2014/main" id="{28A6A1A4-9312-40F0-B5A8-E4CEA432AE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4868" y="2638489"/>
            <a:ext cx="843538" cy="538500"/>
          </a:xfrm>
          <a:prstGeom prst="rect">
            <a:avLst/>
          </a:prstGeom>
        </p:spPr>
      </p:pic>
      <p:pic>
        <p:nvPicPr>
          <p:cNvPr id="20" name="Graphic 19">
            <a:extLst>
              <a:ext uri="{FF2B5EF4-FFF2-40B4-BE49-F238E27FC236}">
                <a16:creationId xmlns:a16="http://schemas.microsoft.com/office/drawing/2014/main" id="{443F52CE-FFC8-488F-B0A5-95DCB8CD7D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4868" y="3305604"/>
            <a:ext cx="843538" cy="538500"/>
          </a:xfrm>
          <a:prstGeom prst="rect">
            <a:avLst/>
          </a:prstGeom>
        </p:spPr>
      </p:pic>
      <p:pic>
        <p:nvPicPr>
          <p:cNvPr id="21" name="Graphic 20">
            <a:extLst>
              <a:ext uri="{FF2B5EF4-FFF2-40B4-BE49-F238E27FC236}">
                <a16:creationId xmlns:a16="http://schemas.microsoft.com/office/drawing/2014/main" id="{C94FA56C-DB28-4A53-B63B-7A96759C57B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93220" y="1841388"/>
            <a:ext cx="843538" cy="584378"/>
          </a:xfrm>
          <a:prstGeom prst="rect">
            <a:avLst/>
          </a:prstGeom>
        </p:spPr>
      </p:pic>
      <p:sp>
        <p:nvSpPr>
          <p:cNvPr id="11" name="Oval 10">
            <a:extLst>
              <a:ext uri="{FF2B5EF4-FFF2-40B4-BE49-F238E27FC236}">
                <a16:creationId xmlns:a16="http://schemas.microsoft.com/office/drawing/2014/main" id="{A4375451-A6E8-4DC0-940C-1ED3C8A8B0A4}"/>
              </a:ext>
            </a:extLst>
          </p:cNvPr>
          <p:cNvSpPr/>
          <p:nvPr/>
        </p:nvSpPr>
        <p:spPr>
          <a:xfrm>
            <a:off x="168294" y="5525669"/>
            <a:ext cx="1458553" cy="80873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a:solidFill>
                  <a:schemeClr val="bg2"/>
                </a:solidFill>
              </a:rPr>
              <a:t>Dedicated</a:t>
            </a:r>
            <a:r>
              <a:rPr lang="fr-BE" sz="1400" dirty="0">
                <a:solidFill>
                  <a:schemeClr val="bg2"/>
                </a:solidFill>
              </a:rPr>
              <a:t> / High  OPS </a:t>
            </a:r>
            <a:r>
              <a:rPr lang="fr-BE" sz="1400" dirty="0" err="1">
                <a:solidFill>
                  <a:schemeClr val="bg2"/>
                </a:solidFill>
              </a:rPr>
              <a:t>Cost</a:t>
            </a:r>
            <a:endParaRPr lang="fr-BE" sz="1400" dirty="0">
              <a:solidFill>
                <a:schemeClr val="bg2"/>
              </a:solidFill>
            </a:endParaRPr>
          </a:p>
        </p:txBody>
      </p:sp>
      <p:sp>
        <p:nvSpPr>
          <p:cNvPr id="23" name="Oval 22">
            <a:extLst>
              <a:ext uri="{FF2B5EF4-FFF2-40B4-BE49-F238E27FC236}">
                <a16:creationId xmlns:a16="http://schemas.microsoft.com/office/drawing/2014/main" id="{EE01D1D7-BE21-4481-A8F7-C70F45B018EE}"/>
              </a:ext>
            </a:extLst>
          </p:cNvPr>
          <p:cNvSpPr/>
          <p:nvPr/>
        </p:nvSpPr>
        <p:spPr>
          <a:xfrm>
            <a:off x="1750263" y="6028409"/>
            <a:ext cx="1935855" cy="80873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a:solidFill>
                  <a:schemeClr val="bg2"/>
                </a:solidFill>
              </a:rPr>
              <a:t>Complex</a:t>
            </a:r>
            <a:r>
              <a:rPr lang="fr-BE" sz="1400" dirty="0">
                <a:solidFill>
                  <a:schemeClr val="bg2"/>
                </a:solidFill>
              </a:rPr>
              <a:t> Administration</a:t>
            </a:r>
          </a:p>
        </p:txBody>
      </p:sp>
      <p:sp>
        <p:nvSpPr>
          <p:cNvPr id="24" name="Oval 23">
            <a:extLst>
              <a:ext uri="{FF2B5EF4-FFF2-40B4-BE49-F238E27FC236}">
                <a16:creationId xmlns:a16="http://schemas.microsoft.com/office/drawing/2014/main" id="{2A53A642-7A11-4EE1-B412-EB6DB1402BEF}"/>
              </a:ext>
            </a:extLst>
          </p:cNvPr>
          <p:cNvSpPr/>
          <p:nvPr/>
        </p:nvSpPr>
        <p:spPr>
          <a:xfrm>
            <a:off x="9795673" y="6000616"/>
            <a:ext cx="1935855" cy="808736"/>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a:solidFill>
                  <a:schemeClr val="bg2"/>
                </a:solidFill>
              </a:rPr>
              <a:t>Easier</a:t>
            </a:r>
            <a:r>
              <a:rPr lang="fr-BE" sz="1400" dirty="0">
                <a:solidFill>
                  <a:schemeClr val="bg2"/>
                </a:solidFill>
              </a:rPr>
              <a:t> Administration</a:t>
            </a:r>
          </a:p>
        </p:txBody>
      </p:sp>
      <p:sp>
        <p:nvSpPr>
          <p:cNvPr id="25" name="Oval 24">
            <a:extLst>
              <a:ext uri="{FF2B5EF4-FFF2-40B4-BE49-F238E27FC236}">
                <a16:creationId xmlns:a16="http://schemas.microsoft.com/office/drawing/2014/main" id="{A46D6D7F-AA85-4756-A39C-0EB5CED97F3D}"/>
              </a:ext>
            </a:extLst>
          </p:cNvPr>
          <p:cNvSpPr/>
          <p:nvPr/>
        </p:nvSpPr>
        <p:spPr>
          <a:xfrm>
            <a:off x="235611" y="1392169"/>
            <a:ext cx="1458553" cy="808736"/>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a:solidFill>
                  <a:schemeClr val="bg2"/>
                </a:solidFill>
              </a:rPr>
              <a:t>Shared</a:t>
            </a:r>
            <a:r>
              <a:rPr lang="fr-BE" sz="1400" dirty="0">
                <a:solidFill>
                  <a:schemeClr val="bg2"/>
                </a:solidFill>
              </a:rPr>
              <a:t> / </a:t>
            </a:r>
            <a:r>
              <a:rPr lang="fr-BE" sz="1400" dirty="0" err="1">
                <a:solidFill>
                  <a:schemeClr val="bg2"/>
                </a:solidFill>
              </a:rPr>
              <a:t>Lower</a:t>
            </a:r>
            <a:r>
              <a:rPr lang="fr-BE" sz="1400" dirty="0">
                <a:solidFill>
                  <a:schemeClr val="bg2"/>
                </a:solidFill>
              </a:rPr>
              <a:t> OPS </a:t>
            </a:r>
            <a:r>
              <a:rPr lang="fr-BE" sz="1400" dirty="0" err="1">
                <a:solidFill>
                  <a:schemeClr val="bg2"/>
                </a:solidFill>
              </a:rPr>
              <a:t>Cost</a:t>
            </a:r>
            <a:endParaRPr lang="fr-BE" sz="1400" dirty="0">
              <a:solidFill>
                <a:schemeClr val="bg2"/>
              </a:solidFill>
            </a:endParaRPr>
          </a:p>
        </p:txBody>
      </p:sp>
      <p:sp>
        <p:nvSpPr>
          <p:cNvPr id="22" name="Arrow: Left-Right 21">
            <a:extLst>
              <a:ext uri="{FF2B5EF4-FFF2-40B4-BE49-F238E27FC236}">
                <a16:creationId xmlns:a16="http://schemas.microsoft.com/office/drawing/2014/main" id="{B5A47990-ECD6-4D49-9F99-857FF0183A3F}"/>
              </a:ext>
            </a:extLst>
          </p:cNvPr>
          <p:cNvSpPr/>
          <p:nvPr/>
        </p:nvSpPr>
        <p:spPr>
          <a:xfrm>
            <a:off x="2019534" y="934500"/>
            <a:ext cx="4459802" cy="510493"/>
          </a:xfrm>
          <a:prstGeom prst="lef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a:solidFill>
                  <a:schemeClr val="bg2"/>
                </a:solidFill>
              </a:rPr>
              <a:t>On-</a:t>
            </a:r>
            <a:r>
              <a:rPr lang="fr-BE" dirty="0" err="1">
                <a:solidFill>
                  <a:schemeClr val="bg2"/>
                </a:solidFill>
              </a:rPr>
              <a:t>Premises</a:t>
            </a:r>
            <a:endParaRPr lang="fr-BE" dirty="0">
              <a:solidFill>
                <a:schemeClr val="bg2"/>
              </a:solidFill>
            </a:endParaRPr>
          </a:p>
        </p:txBody>
      </p:sp>
      <p:sp>
        <p:nvSpPr>
          <p:cNvPr id="29" name="Arrow: Left-Right 28">
            <a:extLst>
              <a:ext uri="{FF2B5EF4-FFF2-40B4-BE49-F238E27FC236}">
                <a16:creationId xmlns:a16="http://schemas.microsoft.com/office/drawing/2014/main" id="{624EAFD1-152A-4E56-8F76-4474688EDBE2}"/>
              </a:ext>
            </a:extLst>
          </p:cNvPr>
          <p:cNvSpPr/>
          <p:nvPr/>
        </p:nvSpPr>
        <p:spPr>
          <a:xfrm>
            <a:off x="6591534" y="926841"/>
            <a:ext cx="5015175" cy="510493"/>
          </a:xfrm>
          <a:prstGeom prst="lef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a:solidFill>
                  <a:schemeClr val="bg2"/>
                </a:solidFill>
              </a:rPr>
              <a:t>Public Cloud</a:t>
            </a:r>
          </a:p>
        </p:txBody>
      </p:sp>
    </p:spTree>
    <p:custDataLst>
      <p:tags r:id="rId1"/>
    </p:custDataLst>
    <p:extLst>
      <p:ext uri="{BB962C8B-B14F-4D97-AF65-F5344CB8AC3E}">
        <p14:creationId xmlns:p14="http://schemas.microsoft.com/office/powerpoint/2010/main" val="30867130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tx1"/>
                </a:solidFill>
              </a:rPr>
              <a:t>SQL IaaS Options</a:t>
            </a:r>
          </a:p>
        </p:txBody>
      </p:sp>
      <p:grpSp>
        <p:nvGrpSpPr>
          <p:cNvPr id="17" name="Group 16"/>
          <p:cNvGrpSpPr/>
          <p:nvPr/>
        </p:nvGrpSpPr>
        <p:grpSpPr>
          <a:xfrm>
            <a:off x="680444" y="3572016"/>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206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lang="en-US" sz="1765" dirty="0">
                  <a:solidFill>
                    <a:srgbClr val="353535">
                      <a:hueOff val="0"/>
                      <a:satOff val="0"/>
                      <a:lumOff val="0"/>
                      <a:alphaOff val="0"/>
                    </a:srgbClr>
                  </a:solidFill>
                  <a:latin typeface="Segoe UI Semilight"/>
                </a:rPr>
                <a:t>Migrate your physical or virtualized VMs to Azure as-is</a:t>
              </a:r>
              <a:endPar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grpSp>
      <p:grpSp>
        <p:nvGrpSpPr>
          <p:cNvPr id="18" name="Group 17"/>
          <p:cNvGrpSpPr/>
          <p:nvPr/>
        </p:nvGrpSpPr>
        <p:grpSpPr>
          <a:xfrm>
            <a:off x="3503654" y="3572016"/>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lumMod val="75000"/>
              </a:schemeClr>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Fully managed IaaS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Built on the Azure IaaS service offering full infrastructure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All IaaS features</a:t>
              </a:r>
            </a:p>
          </p:txBody>
        </p:sp>
      </p:grpSp>
      <p:grpSp>
        <p:nvGrpSpPr>
          <p:cNvPr id="19" name="Group 18"/>
          <p:cNvGrpSpPr/>
          <p:nvPr/>
        </p:nvGrpSpPr>
        <p:grpSpPr>
          <a:xfrm>
            <a:off x="6326864" y="3572016"/>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lumMod val="50000"/>
                <a:lumOff val="50000"/>
              </a:schemeClr>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Native VNET implementation</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Private IP addresses</a:t>
              </a:r>
            </a:p>
          </p:txBody>
        </p:sp>
      </p:grpSp>
      <p:sp>
        <p:nvSpPr>
          <p:cNvPr id="4" name="Rectangle 3"/>
          <p:cNvSpPr/>
          <p:nvPr/>
        </p:nvSpPr>
        <p:spPr>
          <a:xfrm>
            <a:off x="183273" y="1400432"/>
            <a:ext cx="4417522"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A flavor of </a:t>
            </a:r>
            <a:r>
              <a:rPr kumimoji="0" lang="EN-US" sz="1961"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SQL </a:t>
            </a:r>
            <a:r>
              <a:rPr kumimoji="0" lang="en-US" sz="1961"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Virtual Machines</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 running Windows or Linux OS, leveraging on all Azure IAAS features</a:t>
            </a:r>
            <a:endParaRPr kumimoji="0" lang="en-US" sz="1961"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VM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(IaaS)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26" name="CorelDRAW" r:id="rId5" imgW="160518" imgH="214312" progId="CorelDraw.Graphic.17">
                    <p:embed/>
                  </p:oleObj>
                </mc:Choice>
                <mc:Fallback>
                  <p:oleObj name="CorelDRAW" r:id="rId5"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6"/>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BCDR</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27" name="CorelDRAW" r:id="rId7" imgW="376175" imgH="375965" progId="CorelDraw.Graphic.17">
                    <p:embed/>
                  </p:oleObj>
                </mc:Choice>
                <mc:Fallback>
                  <p:oleObj name="CorelDRAW" r:id="rId7"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8"/>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452759"/>
                    </a:solidFill>
                    <a:effectLst/>
                    <a:uLnTx/>
                    <a:uFillTx/>
                    <a:latin typeface="Segoe UI" panose="020B0502040204020203" pitchFamily="34" charset="0"/>
                    <a:ea typeface="+mn-ea"/>
                    <a:cs typeface="Segoe UI" panose="020B0502040204020203" pitchFamily="34" charset="0"/>
                  </a:rPr>
                  <a:t>Virtual Machines</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28" name="CorelDRAW" r:id="rId9" imgW="277332" imgH="257583" progId="CorelDraw.Graphic.17">
                    <p:embed/>
                  </p:oleObj>
                </mc:Choice>
                <mc:Fallback>
                  <p:oleObj name="CorelDRAW" r:id="rId9"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10"/>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defTabSz="871487" rtl="0" eaLnBrk="1" fontAlgn="auto" latinLnBrk="0" hangingPunct="1">
                <a:lnSpc>
                  <a:spcPct val="90000"/>
                </a:lnSpc>
                <a:spcBef>
                  <a:spcPct val="0"/>
                </a:spcBef>
                <a:spcAft>
                  <a:spcPct val="35000"/>
                </a:spcAft>
                <a:buClrTx/>
                <a:buSzTx/>
                <a:buFontTx/>
                <a:buNone/>
                <a:tabLst/>
                <a:defRPr/>
              </a:pPr>
              <a:r>
                <a:rPr kumimoji="0" lang="en-US" sz="4000" b="1" i="0" u="none" strike="noStrike" kern="1200" cap="none" spc="0" normalizeH="0" baseline="0" noProof="0" dirty="0">
                  <a:ln>
                    <a:noFill/>
                  </a:ln>
                  <a:solidFill>
                    <a:schemeClr val="bg2"/>
                  </a:solidFill>
                  <a:effectLst>
                    <a:outerShdw blurRad="38100" dist="38100" dir="2700000" algn="tl">
                      <a:srgbClr val="000000">
                        <a:alpha val="43137"/>
                      </a:srgbClr>
                    </a:outerShdw>
                  </a:effectLst>
                  <a:uLnTx/>
                  <a:uFillTx/>
                  <a:latin typeface="Segoe UI Semilight"/>
                  <a:ea typeface="+mn-ea"/>
                  <a:cs typeface="+mn-cs"/>
                </a:rPr>
                <a:t> $</a:t>
              </a: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Cost Optimized</a:t>
              </a:r>
            </a:p>
          </p:txBody>
        </p:sp>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5" y="1899223"/>
            <a:ext cx="1156417" cy="782756"/>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9165608" y="3572016"/>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High Availability</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Azure </a:t>
              </a:r>
              <a:r>
                <a:rPr kumimoji="0" lang="en-US" sz="1765" b="0" i="0" u="none" strike="noStrike" kern="1200" cap="none" spc="0" normalizeH="0" baseline="0" noProof="0" dirty="0" err="1">
                  <a:ln>
                    <a:noFill/>
                  </a:ln>
                  <a:solidFill>
                    <a:srgbClr val="353535">
                      <a:hueOff val="0"/>
                      <a:satOff val="0"/>
                      <a:lumOff val="0"/>
                      <a:alphaOff val="0"/>
                    </a:srgbClr>
                  </a:solidFill>
                  <a:effectLst/>
                  <a:uLnTx/>
                  <a:uFillTx/>
                  <a:latin typeface="Segoe UI Semilight"/>
                  <a:ea typeface="+mn-ea"/>
                  <a:cs typeface="+mn-cs"/>
                </a:rPr>
                <a:t>AVSet</a:t>
              </a: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 / </a:t>
              </a:r>
              <a:r>
                <a:rPr kumimoji="0" lang="en-US" sz="1765" b="0" i="0" u="none" strike="noStrike" kern="1200" cap="none" spc="0" normalizeH="0" baseline="0" noProof="0" dirty="0" err="1">
                  <a:ln>
                    <a:noFill/>
                  </a:ln>
                  <a:solidFill>
                    <a:srgbClr val="353535">
                      <a:hueOff val="0"/>
                      <a:satOff val="0"/>
                      <a:lumOff val="0"/>
                      <a:alphaOff val="0"/>
                    </a:srgbClr>
                  </a:solidFill>
                  <a:effectLst/>
                  <a:uLnTx/>
                  <a:uFillTx/>
                  <a:latin typeface="Segoe UI Semilight"/>
                  <a:ea typeface="+mn-ea"/>
                  <a:cs typeface="+mn-cs"/>
                </a:rPr>
                <a:t>ScaleSet</a:t>
              </a:r>
              <a:endPar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lang="en-US" sz="1765" dirty="0">
                  <a:solidFill>
                    <a:srgbClr val="353535">
                      <a:hueOff val="0"/>
                      <a:satOff val="0"/>
                      <a:lumOff val="0"/>
                      <a:alphaOff val="0"/>
                    </a:srgbClr>
                  </a:solidFill>
                  <a:latin typeface="Segoe UI Semilight"/>
                </a:rPr>
                <a:t>SQL </a:t>
              </a:r>
              <a:r>
                <a:rPr lang="en-US" sz="1765" dirty="0" err="1">
                  <a:solidFill>
                    <a:srgbClr val="353535">
                      <a:hueOff val="0"/>
                      <a:satOff val="0"/>
                      <a:lumOff val="0"/>
                      <a:alphaOff val="0"/>
                    </a:srgbClr>
                  </a:solidFill>
                  <a:latin typeface="Segoe UI Semilight"/>
                </a:rPr>
                <a:t>AlwaysOn</a:t>
              </a:r>
              <a:r>
                <a:rPr lang="en-US" sz="1765" dirty="0">
                  <a:solidFill>
                    <a:srgbClr val="353535">
                      <a:hueOff val="0"/>
                      <a:satOff val="0"/>
                      <a:lumOff val="0"/>
                      <a:alphaOff val="0"/>
                    </a:srgbClr>
                  </a:solidFill>
                  <a:latin typeface="Segoe UI Semilight"/>
                </a:rPr>
                <a:t> Replication</a:t>
              </a:r>
              <a:endPar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grpSp>
    </p:spTree>
    <p:custDataLst>
      <p:tags r:id="rId2"/>
    </p:custDataLst>
    <p:extLst>
      <p:ext uri="{BB962C8B-B14F-4D97-AF65-F5344CB8AC3E}">
        <p14:creationId xmlns:p14="http://schemas.microsoft.com/office/powerpoint/2010/main" val="358186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tx1"/>
                </a:solidFill>
              </a:rPr>
              <a:t>SQL PaaS Options</a:t>
            </a:r>
          </a:p>
        </p:txBody>
      </p:sp>
      <p:grpSp>
        <p:nvGrpSpPr>
          <p:cNvPr id="17" name="Group 16"/>
          <p:cNvGrpSpPr/>
          <p:nvPr/>
        </p:nvGrpSpPr>
        <p:grpSpPr>
          <a:xfrm>
            <a:off x="680444" y="3572016"/>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effectLst>
                    <a:outerShdw blurRad="38100" dist="38100" dir="2700000" algn="tl">
                      <a:srgbClr val="000000">
                        <a:alpha val="43137"/>
                      </a:srgbClr>
                    </a:outerShdw>
                  </a:effectLst>
                  <a:latin typeface="Segoe UI Semilight"/>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Fully-fledged SQL instance with nearly 100% compat with on-prem</a:t>
              </a:r>
            </a:p>
          </p:txBody>
        </p:sp>
      </p:grpSp>
      <p:grpSp>
        <p:nvGrpSpPr>
          <p:cNvPr id="18" name="Group 17"/>
          <p:cNvGrpSpPr/>
          <p:nvPr/>
        </p:nvGrpSpPr>
        <p:grpSpPr>
          <a:xfrm>
            <a:off x="3503654" y="3572016"/>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lumMod val="50000"/>
                <a:lumOff val="50000"/>
              </a:schemeClr>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effectLst>
                    <a:outerShdw blurRad="38100" dist="38100" dir="2700000" algn="tl">
                      <a:srgbClr val="000000">
                        <a:alpha val="43137"/>
                      </a:srgbClr>
                    </a:outerShdw>
                  </a:effectLst>
                  <a:latin typeface="Segoe UI Semilight"/>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Built on the same PaaS service infrastructure</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All PaaS features</a:t>
              </a:r>
            </a:p>
          </p:txBody>
        </p:sp>
      </p:grpSp>
      <p:grpSp>
        <p:nvGrpSpPr>
          <p:cNvPr id="19" name="Group 18"/>
          <p:cNvGrpSpPr/>
          <p:nvPr/>
        </p:nvGrpSpPr>
        <p:grpSpPr>
          <a:xfrm>
            <a:off x="6326864" y="3572016"/>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lumMod val="75000"/>
                <a:lumOff val="25000"/>
              </a:schemeClr>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effectLst>
                    <a:outerShdw blurRad="38100" dist="38100" dir="2700000" algn="tl">
                      <a:srgbClr val="000000">
                        <a:alpha val="43137"/>
                      </a:srgbClr>
                    </a:outerShdw>
                  </a:effectLst>
                  <a:latin typeface="Segoe UI Semilight"/>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Native VNET implementation</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Private IP addresses</a:t>
              </a:r>
            </a:p>
          </p:txBody>
        </p:sp>
      </p:grpSp>
      <p:sp>
        <p:nvSpPr>
          <p:cNvPr id="4" name="Rectangle 3"/>
          <p:cNvSpPr/>
          <p:nvPr/>
        </p:nvSpPr>
        <p:spPr>
          <a:xfrm>
            <a:off x="183273" y="1400432"/>
            <a:ext cx="4417522" cy="995697"/>
          </a:xfrm>
          <a:prstGeom prst="rect">
            <a:avLst/>
          </a:prstGeom>
        </p:spPr>
        <p:txBody>
          <a:bodyPr wrap="square">
            <a:spAutoFit/>
          </a:bodyPr>
          <a:lstStyle/>
          <a:p>
            <a:pPr algn="ctr" defTabSz="914367">
              <a:defRPr/>
            </a:pPr>
            <a:r>
              <a:rPr lang="en-US" sz="1961" b="1" dirty="0">
                <a:solidFill>
                  <a:srgbClr val="E6E6E6">
                    <a:lumMod val="50000"/>
                  </a:srgbClr>
                </a:solidFill>
                <a:latin typeface="Segoe UI Semilight"/>
              </a:rPr>
              <a:t>A flavor of </a:t>
            </a:r>
            <a:r>
              <a:rPr lang="EN-US" sz="1961" b="1" dirty="0">
                <a:latin typeface="Segoe UI Semibold" panose="020B0702040204020203" pitchFamily="34" charset="0"/>
                <a:cs typeface="Segoe UI Semibold" panose="020B0702040204020203" pitchFamily="34" charset="0"/>
              </a:rPr>
              <a:t>SQL DB </a:t>
            </a:r>
            <a:r>
              <a:rPr lang="en-US" sz="1961" b="1" dirty="0">
                <a:solidFill>
                  <a:srgbClr val="E6E6E6">
                    <a:lumMod val="50000"/>
                  </a:srgbClr>
                </a:solidFill>
                <a:latin typeface="Segoe UI Semilight"/>
              </a:rPr>
              <a:t>designed to enable </a:t>
            </a:r>
            <a:r>
              <a:rPr lang="EN-US" sz="1961" b="1" dirty="0">
                <a:solidFill>
                  <a:srgbClr val="E6E6E6">
                    <a:lumMod val="50000"/>
                  </a:srgbClr>
                </a:solidFill>
                <a:latin typeface="Segoe UI Semilight"/>
              </a:rPr>
              <a:t>easy migration to fully managed PaaS</a:t>
            </a:r>
            <a:r>
              <a:rPr lang="en-US" sz="1961" b="1" dirty="0">
                <a:solidFill>
                  <a:srgbClr val="E6E6E6">
                    <a:lumMod val="50000"/>
                  </a:srgbClr>
                </a:solidFill>
                <a:latin typeface="Segoe UI Semilight"/>
              </a:rPr>
              <a:t>, for almost any application!</a:t>
            </a:r>
            <a:endParaRPr lang="en-US" sz="1961" dirty="0">
              <a:solidFill>
                <a:srgbClr val="E6E6E6">
                  <a:lumMod val="50000"/>
                </a:srgbClr>
              </a:solidFill>
              <a:latin typeface="Segoe UI Semilight"/>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005E78"/>
                  </a:solidFill>
                  <a:latin typeface="Segoe UI" panose="020B0502040204020203" pitchFamily="34" charset="0"/>
                  <a:cs typeface="Segoe UI" panose="020B0502040204020203" pitchFamily="34" charset="0"/>
                </a:rPr>
                <a:t>SQL Database </a:t>
              </a:r>
              <a:r>
                <a:rPr lang="en-US" sz="1765"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2050" name="CorelDRAW" r:id="rId5" imgW="160518" imgH="214312" progId="CorelDraw.Graphic.17">
                    <p:embed/>
                  </p:oleObj>
                </mc:Choice>
                <mc:Fallback>
                  <p:oleObj name="CorelDRAW" r:id="rId5"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6"/>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8AA10F"/>
                  </a:solidFill>
                  <a:latin typeface="Segoe UI" panose="020B0502040204020203" pitchFamily="34" charset="0"/>
                  <a:cs typeface="Segoe UI" panose="020B0502040204020203" pitchFamily="34" charset="0"/>
                </a:rPr>
                <a:t>Elastic Pools</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2051" name="CorelDRAW" r:id="rId7" imgW="376175" imgH="375965" progId="CorelDraw.Graphic.17">
                    <p:embed/>
                  </p:oleObj>
                </mc:Choice>
                <mc:Fallback>
                  <p:oleObj name="CorelDRAW" r:id="rId7"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8"/>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2052" name="CorelDRAW" r:id="rId9" imgW="277332" imgH="257583" progId="CorelDraw.Graphic.17">
                    <p:embed/>
                  </p:oleObj>
                </mc:Choice>
                <mc:Fallback>
                  <p:oleObj name="CorelDRAW" r:id="rId9"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10"/>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BE6800"/>
                  </a:solidFill>
                  <a:latin typeface="Segoe UI" panose="020B0502040204020203" pitchFamily="34" charset="0"/>
                  <a:cs typeface="Segoe UI" panose="020B0502040204020203" pitchFamily="34" charset="0"/>
                </a:rPr>
                <a:t>SQL Azure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2053" name="CorelDRAW" r:id="rId11" imgW="160518" imgH="214312" progId="CorelDraw.Graphic.17">
                    <p:embed/>
                  </p:oleObj>
                </mc:Choice>
                <mc:Fallback>
                  <p:oleObj name="CorelDRAW" r:id="rId11"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2"/>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9165608" y="3572016"/>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206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effectLst>
                    <a:outerShdw blurRad="38100" dist="38100" dir="2700000" algn="tl">
                      <a:srgbClr val="000000">
                        <a:alpha val="43137"/>
                      </a:srgbClr>
                    </a:outerShdw>
                  </a:effectLst>
                  <a:latin typeface="Segoe UI Semilight"/>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Competitive</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Transparent</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Frictionless</a:t>
              </a:r>
            </a:p>
          </p:txBody>
        </p:sp>
      </p:grpSp>
    </p:spTree>
    <p:custDataLst>
      <p:tags r:id="rId2"/>
    </p:custDataLst>
    <p:extLst>
      <p:ext uri="{BB962C8B-B14F-4D97-AF65-F5344CB8AC3E}">
        <p14:creationId xmlns:p14="http://schemas.microsoft.com/office/powerpoint/2010/main" val="85091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26" y="167669"/>
            <a:ext cx="11277599" cy="594360"/>
          </a:xfrm>
        </p:spPr>
        <p:txBody>
          <a:bodyPr>
            <a:normAutofit fontScale="90000"/>
          </a:bodyPr>
          <a:lstStyle/>
          <a:p>
            <a:r>
              <a:rPr lang="en-US" sz="3600" dirty="0"/>
              <a:t>Removing security &amp; isolation concerns (IaaS)</a:t>
            </a:r>
          </a:p>
        </p:txBody>
      </p:sp>
      <p:sp>
        <p:nvSpPr>
          <p:cNvPr id="4" name="Rectangle 3"/>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Callout: Line with Accent Bar 5"/>
          <p:cNvSpPr/>
          <p:nvPr/>
        </p:nvSpPr>
        <p:spPr bwMode="auto">
          <a:xfrm rot="5400000">
            <a:off x="9359375" y="1583864"/>
            <a:ext cx="808631" cy="4353603"/>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1035408" y="3884245"/>
            <a:ext cx="1208985" cy="273280"/>
          </a:xfrm>
          <a:prstGeom prst="rect">
            <a:avLst/>
          </a:prstGeom>
          <a:noFill/>
        </p:spPr>
        <p:txBody>
          <a:bodyPr wrap="none" rtlCol="0">
            <a:spAutoFit/>
          </a:bodyPr>
          <a:lstStyle/>
          <a:p>
            <a:pPr algn="ctr" defTabSz="914367">
              <a:defRPr/>
            </a:pPr>
            <a:r>
              <a:rPr lang="en-US" sz="1176" b="1" dirty="0">
                <a:solidFill>
                  <a:schemeClr val="bg2"/>
                </a:solidFill>
                <a:latin typeface="Segoe UI Semilight"/>
              </a:rPr>
              <a:t>SQL Instance #1</a:t>
            </a:r>
          </a:p>
        </p:txBody>
      </p:sp>
      <p:sp>
        <p:nvSpPr>
          <p:cNvPr id="8" name="TextBox 7"/>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r>
              <a:rPr lang="en-US" dirty="0"/>
              <a:t>SQL Instance #2</a:t>
            </a:r>
          </a:p>
        </p:txBody>
      </p:sp>
      <p:cxnSp>
        <p:nvCxnSpPr>
          <p:cNvPr id="14" name="Straight Arrow Connector 13"/>
          <p:cNvCxnSpPr>
            <a:cxnSpLocks/>
          </p:cNvCxnSpPr>
          <p:nvPr/>
        </p:nvCxnSpPr>
        <p:spPr>
          <a:xfrm flipH="1">
            <a:off x="10460436" y="5696957"/>
            <a:ext cx="416497" cy="0"/>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21" idx="3"/>
          </p:cNvCxnSpPr>
          <p:nvPr/>
        </p:nvCxnSpPr>
        <p:spPr>
          <a:xfrm flipH="1" flipV="1">
            <a:off x="7487704" y="5686629"/>
            <a:ext cx="283456" cy="10328"/>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5272" y="6138254"/>
            <a:ext cx="2371489" cy="271554"/>
          </a:xfrm>
          <a:prstGeom prst="rect">
            <a:avLst/>
          </a:prstGeom>
          <a:noFill/>
        </p:spPr>
        <p:txBody>
          <a:bodyPr wrap="square" rtlCol="0">
            <a:spAutoFit/>
          </a:bodyPr>
          <a:lstStyle/>
          <a:p>
            <a:pPr algn="ctr" defTabSz="914367">
              <a:defRPr/>
            </a:pPr>
            <a:r>
              <a:rPr lang="en-US" sz="1176" b="1" dirty="0">
                <a:solidFill>
                  <a:srgbClr val="008171"/>
                </a:solidFill>
                <a:latin typeface="Segoe UI Semilight"/>
              </a:rPr>
              <a:t>VPN tunnel or provider network</a:t>
            </a:r>
          </a:p>
        </p:txBody>
      </p:sp>
      <p:sp>
        <p:nvSpPr>
          <p:cNvPr id="19" name="TextBox 18"/>
          <p:cNvSpPr txBox="1"/>
          <p:nvPr/>
        </p:nvSpPr>
        <p:spPr>
          <a:xfrm>
            <a:off x="10701016" y="6138254"/>
            <a:ext cx="1239476" cy="271554"/>
          </a:xfrm>
          <a:prstGeom prst="rect">
            <a:avLst/>
          </a:prstGeom>
          <a:noFill/>
        </p:spPr>
        <p:txBody>
          <a:bodyPr wrap="square" rtlCol="0">
            <a:spAutoFit/>
          </a:bodyPr>
          <a:lstStyle/>
          <a:p>
            <a:pPr algn="ctr" defTabSz="914367">
              <a:defRPr/>
            </a:pPr>
            <a:r>
              <a:rPr lang="sr-Cyrl-RS" sz="1176" b="1" dirty="0">
                <a:solidFill>
                  <a:srgbClr val="277B9D"/>
                </a:solidFill>
                <a:latin typeface="Segoe UI Semilight"/>
              </a:rPr>
              <a:t>о</a:t>
            </a:r>
            <a:r>
              <a:rPr lang="en-US" sz="1176" b="1" dirty="0">
                <a:solidFill>
                  <a:srgbClr val="277B9D"/>
                </a:solidFill>
                <a:latin typeface="Segoe UI Semilight"/>
              </a:rPr>
              <a:t>n</a:t>
            </a:r>
            <a:r>
              <a:rPr lang="sr-Cyrl-RS" sz="1176" b="1" dirty="0">
                <a:solidFill>
                  <a:srgbClr val="277B9D"/>
                </a:solidFill>
                <a:latin typeface="Segoe UI Semilight"/>
              </a:rPr>
              <a:t>-</a:t>
            </a:r>
            <a:r>
              <a:rPr lang="en-US" sz="1176" b="1" dirty="0">
                <a:solidFill>
                  <a:srgbClr val="277B9D"/>
                </a:solidFill>
                <a:latin typeface="Segoe UI Semilight"/>
              </a:rPr>
              <a:t>premises</a:t>
            </a:r>
          </a:p>
        </p:txBody>
      </p:sp>
      <p:sp>
        <p:nvSpPr>
          <p:cNvPr id="20" name="TextBox 19"/>
          <p:cNvSpPr txBox="1"/>
          <p:nvPr/>
        </p:nvSpPr>
        <p:spPr>
          <a:xfrm>
            <a:off x="6236783" y="6138254"/>
            <a:ext cx="1679755" cy="452590"/>
          </a:xfrm>
          <a:prstGeom prst="rect">
            <a:avLst/>
          </a:prstGeom>
          <a:solidFill>
            <a:schemeClr val="bg2"/>
          </a:solidFill>
        </p:spPr>
        <p:txBody>
          <a:bodyPr wrap="square" rtlCol="0">
            <a:spAutoFit/>
          </a:bodyPr>
          <a:lstStyle/>
          <a:p>
            <a:pPr algn="ctr" defTabSz="914367">
              <a:defRPr/>
            </a:pPr>
            <a:r>
              <a:rPr lang="en-US" sz="1176" b="1" dirty="0">
                <a:solidFill>
                  <a:srgbClr val="0071C5"/>
                </a:solidFill>
                <a:latin typeface="Segoe UI Semilight"/>
              </a:rPr>
              <a:t>VPN / Express Route Gateway</a:t>
            </a:r>
          </a:p>
        </p:txBody>
      </p:sp>
      <p:graphicFrame>
        <p:nvGraphicFramePr>
          <p:cNvPr id="21" name="Object 20"/>
          <p:cNvGraphicFramePr>
            <a:graphicFrameLocks noChangeAspect="1"/>
          </p:cNvGraphicFramePr>
          <p:nvPr/>
        </p:nvGraphicFramePr>
        <p:xfrm>
          <a:off x="6661313" y="5273433"/>
          <a:ext cx="826391" cy="826391"/>
        </p:xfrm>
        <a:graphic>
          <a:graphicData uri="http://schemas.openxmlformats.org/presentationml/2006/ole">
            <mc:AlternateContent xmlns:mc="http://schemas.openxmlformats.org/markup-compatibility/2006">
              <mc:Choice xmlns:v="urn:schemas-microsoft-com:vml" Requires="v">
                <p:oleObj spid="_x0000_s3074" name="CorelDRAW" r:id="rId5" imgW="1991156" imgH="1990045" progId="CorelDraw.Graphic.17">
                  <p:embed/>
                </p:oleObj>
              </mc:Choice>
              <mc:Fallback>
                <p:oleObj name="CorelDRAW" r:id="rId5" imgW="1991156" imgH="1990045" progId="CorelDraw.Graphic.17">
                  <p:embed/>
                  <p:pic>
                    <p:nvPicPr>
                      <p:cNvPr id="21" name="Object 20"/>
                      <p:cNvPicPr/>
                      <p:nvPr/>
                    </p:nvPicPr>
                    <p:blipFill>
                      <a:blip r:embed="rId6"/>
                      <a:stretch>
                        <a:fillRect/>
                      </a:stretch>
                    </p:blipFill>
                    <p:spPr>
                      <a:xfrm>
                        <a:off x="6661313" y="5273433"/>
                        <a:ext cx="826391" cy="826391"/>
                      </a:xfrm>
                      <a:prstGeom prst="rect">
                        <a:avLst/>
                      </a:prstGeom>
                    </p:spPr>
                  </p:pic>
                </p:oleObj>
              </mc:Fallback>
            </mc:AlternateContent>
          </a:graphicData>
        </a:graphic>
      </p:graphicFrame>
      <p:cxnSp>
        <p:nvCxnSpPr>
          <p:cNvPr id="22" name="Connector: Elbow 21"/>
          <p:cNvCxnSpPr>
            <a:cxnSpLocks/>
            <a:stCxn id="21" idx="0"/>
          </p:cNvCxnSpPr>
          <p:nvPr/>
        </p:nvCxnSpPr>
        <p:spPr>
          <a:xfrm rot="16200000" flipV="1">
            <a:off x="4991749" y="3190673"/>
            <a:ext cx="1812633" cy="2352887"/>
          </a:xfrm>
          <a:prstGeom prst="bentConnector2">
            <a:avLst/>
          </a:prstGeom>
          <a:ln w="38100">
            <a:solidFill>
              <a:srgbClr val="0071C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p:cNvCxnSpPr>
          <p:nvPr/>
        </p:nvCxnSpPr>
        <p:spPr>
          <a:xfrm rot="10800000" flipV="1">
            <a:off x="1639901" y="1785555"/>
            <a:ext cx="7387209" cy="840791"/>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p:cNvCxnSpPr>
          <p:nvPr/>
        </p:nvCxnSpPr>
        <p:spPr>
          <a:xfrm rot="10800000" flipV="1">
            <a:off x="3665084" y="2025644"/>
            <a:ext cx="5362026" cy="600703"/>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4522" y="5093649"/>
            <a:ext cx="1233030" cy="273280"/>
          </a:xfrm>
          <a:prstGeom prst="rect">
            <a:avLst/>
          </a:prstGeom>
          <a:noFill/>
        </p:spPr>
        <p:txBody>
          <a:bodyPr wrap="none" rtlCol="0">
            <a:spAutoFit/>
          </a:bodyPr>
          <a:lstStyle/>
          <a:p>
            <a:pPr algn="ctr" defTabSz="914367">
              <a:defRPr/>
            </a:pPr>
            <a:r>
              <a:rPr lang="en-US" sz="1176" b="1" dirty="0">
                <a:solidFill>
                  <a:schemeClr val="bg2"/>
                </a:solidFill>
                <a:latin typeface="Segoe UI Semilight"/>
              </a:rPr>
              <a:t>SQL Instance #3</a:t>
            </a:r>
          </a:p>
        </p:txBody>
      </p:sp>
      <p:graphicFrame>
        <p:nvGraphicFramePr>
          <p:cNvPr id="30" name="Object 29"/>
          <p:cNvGraphicFramePr>
            <a:graphicFrameLocks noChangeAspect="1"/>
          </p:cNvGraphicFramePr>
          <p:nvPr/>
        </p:nvGraphicFramePr>
        <p:xfrm>
          <a:off x="9227047" y="1506010"/>
          <a:ext cx="1093638" cy="1093638"/>
        </p:xfrm>
        <a:graphic>
          <a:graphicData uri="http://schemas.openxmlformats.org/presentationml/2006/ole">
            <mc:AlternateContent xmlns:mc="http://schemas.openxmlformats.org/markup-compatibility/2006">
              <mc:Choice xmlns:v="urn:schemas-microsoft-com:vml" Requires="v">
                <p:oleObj spid="_x0000_s3075" name="CorelDRAW" r:id="rId7" imgW="344725" imgH="344125" progId="CorelDraw.Graphic.17">
                  <p:embed/>
                </p:oleObj>
              </mc:Choice>
              <mc:Fallback>
                <p:oleObj name="CorelDRAW" r:id="rId7" imgW="344725" imgH="344125" progId="CorelDraw.Graphic.17">
                  <p:embed/>
                  <p:pic>
                    <p:nvPicPr>
                      <p:cNvPr id="30" name="Object 29"/>
                      <p:cNvPicPr/>
                      <p:nvPr/>
                    </p:nvPicPr>
                    <p:blipFill>
                      <a:blip r:embed="rId8"/>
                      <a:stretch>
                        <a:fillRect/>
                      </a:stretch>
                    </p:blipFill>
                    <p:spPr>
                      <a:xfrm>
                        <a:off x="9227047" y="1506010"/>
                        <a:ext cx="1093638" cy="1093638"/>
                      </a:xfrm>
                      <a:prstGeom prst="rect">
                        <a:avLst/>
                      </a:prstGeom>
                    </p:spPr>
                  </p:pic>
                </p:oleObj>
              </mc:Fallback>
            </mc:AlternateContent>
          </a:graphicData>
        </a:graphic>
      </p:graphicFrame>
      <p:sp>
        <p:nvSpPr>
          <p:cNvPr id="31" name="Rectangle 30"/>
          <p:cNvSpPr/>
          <p:nvPr/>
        </p:nvSpPr>
        <p:spPr bwMode="auto">
          <a:xfrm>
            <a:off x="9027111" y="1307232"/>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9B3D8"/>
                </a:solidFill>
                <a:latin typeface="Segoe UI Semibold" panose="020B0702040204020203" pitchFamily="34" charset="0"/>
                <a:ea typeface="Segoe UI" panose="020B0502040204020203" pitchFamily="34" charset="0"/>
                <a:cs typeface="Segoe UI Semibold" panose="020B0702040204020203" pitchFamily="34" charset="0"/>
              </a:rPr>
              <a:t>VNet1</a:t>
            </a:r>
          </a:p>
        </p:txBody>
      </p:sp>
      <p:sp>
        <p:nvSpPr>
          <p:cNvPr id="34" name="Rectangle 33"/>
          <p:cNvSpPr/>
          <p:nvPr/>
        </p:nvSpPr>
        <p:spPr>
          <a:xfrm>
            <a:off x="5983202" y="1396537"/>
            <a:ext cx="1091307" cy="271554"/>
          </a:xfrm>
          <a:prstGeom prst="rect">
            <a:avLst/>
          </a:prstGeom>
        </p:spPr>
        <p:txBody>
          <a:bodyPr wrap="none">
            <a:spAutoFit/>
          </a:bodyPr>
          <a:lstStyle/>
          <a:p>
            <a:pPr algn="ctr" defTabSz="914367">
              <a:defRPr/>
            </a:pPr>
            <a:r>
              <a:rPr lang="en-US" sz="1176" b="1" dirty="0" err="1">
                <a:solidFill>
                  <a:srgbClr val="0070C0"/>
                </a:solidFill>
                <a:latin typeface="Segoe UI Semilight"/>
              </a:rPr>
              <a:t>VNet</a:t>
            </a:r>
            <a:r>
              <a:rPr lang="en-US" sz="1176" b="1" dirty="0">
                <a:solidFill>
                  <a:srgbClr val="0070C0"/>
                </a:solidFill>
                <a:latin typeface="Segoe UI Semilight"/>
              </a:rPr>
              <a:t>-to-</a:t>
            </a:r>
            <a:r>
              <a:rPr lang="en-US" sz="1176" b="1" dirty="0" err="1">
                <a:solidFill>
                  <a:srgbClr val="0070C0"/>
                </a:solidFill>
                <a:latin typeface="Segoe UI Semilight"/>
              </a:rPr>
              <a:t>VNet</a:t>
            </a:r>
            <a:endParaRPr lang="en-US" sz="1176" dirty="0">
              <a:solidFill>
                <a:srgbClr val="0070C0"/>
              </a:solidFill>
              <a:latin typeface="Segoe UI Semilight"/>
            </a:endParaRPr>
          </a:p>
        </p:txBody>
      </p:sp>
      <p:grpSp>
        <p:nvGrpSpPr>
          <p:cNvPr id="35" name="Group 34"/>
          <p:cNvGrpSpPr/>
          <p:nvPr/>
        </p:nvGrpSpPr>
        <p:grpSpPr>
          <a:xfrm>
            <a:off x="4721621" y="4011055"/>
            <a:ext cx="1944107" cy="452590"/>
            <a:chOff x="4816299" y="3073444"/>
            <a:chExt cx="1983090" cy="461665"/>
          </a:xfrm>
        </p:grpSpPr>
        <p:sp>
          <p:nvSpPr>
            <p:cNvPr id="36" name="TextBox 35"/>
            <p:cNvSpPr txBox="1"/>
            <p:nvPr/>
          </p:nvSpPr>
          <p:spPr>
            <a:xfrm>
              <a:off x="5126726" y="3073444"/>
              <a:ext cx="1672663" cy="461665"/>
            </a:xfrm>
            <a:prstGeom prst="rect">
              <a:avLst/>
            </a:prstGeom>
            <a:noFill/>
          </p:spPr>
          <p:txBody>
            <a:bodyPr wrap="square" rtlCol="0">
              <a:spAutoFit/>
            </a:bodyPr>
            <a:lstStyle/>
            <a:p>
              <a:pPr defTabSz="914367">
                <a:defRPr/>
              </a:pPr>
              <a:r>
                <a:rPr lang="en-US" sz="1176" b="1" dirty="0">
                  <a:solidFill>
                    <a:srgbClr val="002060"/>
                  </a:solidFill>
                  <a:latin typeface="Segoe UI" panose="020B0502040204020203" pitchFamily="34" charset="0"/>
                  <a:cs typeface="Segoe UI" panose="020B0502040204020203" pitchFamily="34" charset="0"/>
                </a:rPr>
                <a:t>Network isolation </a:t>
              </a:r>
              <a:r>
                <a:rPr lang="en-US" sz="1176" dirty="0">
                  <a:solidFill>
                    <a:srgbClr val="002060"/>
                  </a:solidFill>
                  <a:latin typeface="Segoe UI Semilight"/>
                </a:rPr>
                <a:t>(customer VNET)</a:t>
              </a:r>
            </a:p>
          </p:txBody>
        </p:sp>
        <p:cxnSp>
          <p:nvCxnSpPr>
            <p:cNvPr id="37" name="Straight Arrow Connector 36"/>
            <p:cNvCxnSpPr>
              <a:cxnSpLocks/>
              <a:stCxn id="36" idx="1"/>
              <a:endCxn id="4" idx="3"/>
            </p:cNvCxnSpPr>
            <p:nvPr/>
          </p:nvCxnSpPr>
          <p:spPr>
            <a:xfrm flipH="1">
              <a:off x="4816299" y="3304277"/>
              <a:ext cx="310427" cy="76200"/>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451593" y="5027362"/>
            <a:ext cx="2241753" cy="452590"/>
            <a:chOff x="4540856" y="4110130"/>
            <a:chExt cx="2286705" cy="461665"/>
          </a:xfrm>
        </p:grpSpPr>
        <p:sp>
          <p:nvSpPr>
            <p:cNvPr id="39" name="TextBox 38"/>
            <p:cNvSpPr txBox="1"/>
            <p:nvPr/>
          </p:nvSpPr>
          <p:spPr>
            <a:xfrm>
              <a:off x="5126726" y="4110130"/>
              <a:ext cx="1700835" cy="461665"/>
            </a:xfrm>
            <a:prstGeom prst="rect">
              <a:avLst/>
            </a:prstGeom>
            <a:noFill/>
          </p:spPr>
          <p:txBody>
            <a:bodyPr wrap="square" rtlCol="0">
              <a:spAutoFit/>
            </a:bodyPr>
            <a:lstStyle/>
            <a:p>
              <a:pPr defTabSz="914367">
                <a:defRPr/>
              </a:pPr>
              <a:r>
                <a:rPr lang="en-US" sz="1176" b="1" dirty="0">
                  <a:solidFill>
                    <a:srgbClr val="A379AE"/>
                  </a:solidFill>
                  <a:latin typeface="Segoe UI" panose="020B0502040204020203" pitchFamily="34" charset="0"/>
                  <a:cs typeface="Segoe UI" panose="020B0502040204020203" pitchFamily="34" charset="0"/>
                </a:rPr>
                <a:t>Tenant isolation</a:t>
              </a:r>
              <a:endParaRPr lang="sr-Cyrl-RS" sz="1176" b="1" dirty="0">
                <a:solidFill>
                  <a:srgbClr val="A379AE"/>
                </a:solidFill>
                <a:latin typeface="Segoe UI" panose="020B0502040204020203" pitchFamily="34" charset="0"/>
                <a:cs typeface="Segoe UI" panose="020B0502040204020203" pitchFamily="34" charset="0"/>
              </a:endParaRPr>
            </a:p>
            <a:p>
              <a:pPr defTabSz="914367">
                <a:defRPr/>
              </a:pPr>
              <a:r>
                <a:rPr lang="en-US" sz="1176" dirty="0">
                  <a:solidFill>
                    <a:srgbClr val="A379AE"/>
                  </a:solidFill>
                  <a:latin typeface="Segoe UI Semilight"/>
                </a:rPr>
                <a:t>(compute, storage)</a:t>
              </a:r>
            </a:p>
          </p:txBody>
        </p:sp>
        <p:cxnSp>
          <p:nvCxnSpPr>
            <p:cNvPr id="40" name="Straight Arrow Connector 39"/>
            <p:cNvCxnSpPr>
              <a:cxnSpLocks/>
              <a:stCxn id="39" idx="1"/>
            </p:cNvCxnSpPr>
            <p:nvPr/>
          </p:nvCxnSpPr>
          <p:spPr>
            <a:xfrm flipH="1">
              <a:off x="4540856" y="4340963"/>
              <a:ext cx="585870" cy="0"/>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721294" y="5904148"/>
            <a:ext cx="3805963" cy="512935"/>
          </a:xfrm>
          <a:prstGeom prst="rect">
            <a:avLst/>
          </a:prstGeom>
          <a:noFill/>
        </p:spPr>
        <p:txBody>
          <a:bodyPr wrap="square" rtlCol="0">
            <a:spAutoFit/>
          </a:bodyPr>
          <a:lstStyle/>
          <a:p>
            <a:pPr algn="r" defTabSz="914367">
              <a:defRPr/>
            </a:pPr>
            <a:r>
              <a:rPr lang="en-US" sz="1372" b="1" dirty="0">
                <a:solidFill>
                  <a:srgbClr val="66C491"/>
                </a:solidFill>
                <a:latin typeface="Segoe UI Semilight"/>
              </a:rPr>
              <a:t>“</a:t>
            </a:r>
            <a:r>
              <a:rPr lang="en-US" sz="1372" b="1" dirty="0">
                <a:solidFill>
                  <a:srgbClr val="66C491"/>
                </a:solidFill>
                <a:latin typeface="Segoe UI" panose="020B0502040204020203" pitchFamily="34" charset="0"/>
                <a:cs typeface="Segoe UI" panose="020B0502040204020203" pitchFamily="34" charset="0"/>
              </a:rPr>
              <a:t>Virtual cluster</a:t>
            </a:r>
            <a:r>
              <a:rPr lang="en-US" sz="1372" b="1" dirty="0">
                <a:solidFill>
                  <a:srgbClr val="66C491"/>
                </a:solidFill>
                <a:latin typeface="Segoe UI Semilight"/>
              </a:rPr>
              <a:t>” </a:t>
            </a:r>
            <a:r>
              <a:rPr lang="en-US" sz="1372" dirty="0">
                <a:solidFill>
                  <a:srgbClr val="E6E6E6">
                    <a:lumMod val="50000"/>
                  </a:srgbClr>
                </a:solidFill>
                <a:latin typeface="Segoe UI Semilight"/>
              </a:rPr>
              <a:t>dedicated to customer </a:t>
            </a:r>
          </a:p>
          <a:p>
            <a:pPr algn="r" defTabSz="914367">
              <a:defRPr/>
            </a:pPr>
            <a:r>
              <a:rPr lang="en-US" sz="1372" dirty="0">
                <a:solidFill>
                  <a:srgbClr val="E6E6E6">
                    <a:lumMod val="50000"/>
                  </a:srgbClr>
                </a:solidFill>
                <a:latin typeface="Segoe UI Semilight"/>
              </a:rPr>
              <a:t>(</a:t>
            </a:r>
            <a:r>
              <a:rPr lang="en-US" sz="1372" b="1" dirty="0">
                <a:solidFill>
                  <a:srgbClr val="E6E6E6">
                    <a:lumMod val="50000"/>
                  </a:srgbClr>
                </a:solidFill>
                <a:latin typeface="Segoe UI Semilight"/>
              </a:rPr>
              <a:t>VNET with chosen subnets, private IPs</a:t>
            </a:r>
            <a:r>
              <a:rPr lang="en-US" sz="1372" dirty="0">
                <a:solidFill>
                  <a:srgbClr val="E6E6E6">
                    <a:lumMod val="50000"/>
                  </a:srgbClr>
                </a:solidFill>
                <a:latin typeface="Segoe UI Semilight"/>
              </a:rPr>
              <a:t>)</a:t>
            </a:r>
          </a:p>
        </p:txBody>
      </p:sp>
      <p:sp>
        <p:nvSpPr>
          <p:cNvPr id="42" name="TextBox 41"/>
          <p:cNvSpPr txBox="1"/>
          <p:nvPr/>
        </p:nvSpPr>
        <p:spPr>
          <a:xfrm>
            <a:off x="9027111" y="826484"/>
            <a:ext cx="1494042" cy="452590"/>
          </a:xfrm>
          <a:prstGeom prst="rect">
            <a:avLst/>
          </a:prstGeom>
          <a:noFill/>
        </p:spPr>
        <p:txBody>
          <a:bodyPr wrap="square" rtlCol="0">
            <a:spAutoFit/>
          </a:bodyPr>
          <a:lstStyle/>
          <a:p>
            <a:pPr algn="ctr" defTabSz="914367">
              <a:defRPr/>
            </a:pPr>
            <a:r>
              <a:rPr lang="en-US" sz="1176" b="1" dirty="0">
                <a:solidFill>
                  <a:srgbClr val="E6E6E6">
                    <a:lumMod val="50000"/>
                  </a:srgbClr>
                </a:solidFill>
                <a:latin typeface="Segoe UI Semilight"/>
              </a:rPr>
              <a:t>Web app</a:t>
            </a:r>
          </a:p>
          <a:p>
            <a:pPr algn="ctr" defTabSz="914367">
              <a:defRPr/>
            </a:pPr>
            <a:r>
              <a:rPr lang="en-US" sz="1176" b="1" dirty="0">
                <a:solidFill>
                  <a:srgbClr val="E6E6E6">
                    <a:lumMod val="50000"/>
                  </a:srgbClr>
                </a:solidFill>
                <a:latin typeface="Segoe UI Semilight"/>
              </a:rPr>
              <a:t>(public IP)</a:t>
            </a:r>
          </a:p>
        </p:txBody>
      </p:sp>
      <p:grpSp>
        <p:nvGrpSpPr>
          <p:cNvPr id="53" name="Group 52">
            <a:extLst>
              <a:ext uri="{FF2B5EF4-FFF2-40B4-BE49-F238E27FC236}">
                <a16:creationId xmlns:a16="http://schemas.microsoft.com/office/drawing/2014/main" id="{3BD5E4A3-E5B9-4AF7-800A-7256EC2EBD9A}"/>
              </a:ext>
            </a:extLst>
          </p:cNvPr>
          <p:cNvGrpSpPr/>
          <p:nvPr/>
        </p:nvGrpSpPr>
        <p:grpSpPr>
          <a:xfrm>
            <a:off x="7705254" y="3276438"/>
            <a:ext cx="4111383" cy="780290"/>
            <a:chOff x="7705254" y="3276438"/>
            <a:chExt cx="4111383" cy="780290"/>
          </a:xfrm>
        </p:grpSpPr>
        <p:pic>
          <p:nvPicPr>
            <p:cNvPr id="46" name="Graphic 45">
              <a:extLst>
                <a:ext uri="{FF2B5EF4-FFF2-40B4-BE49-F238E27FC236}">
                  <a16:creationId xmlns:a16="http://schemas.microsoft.com/office/drawing/2014/main" id="{3E4E22F6-83EE-4231-9F9E-B32D5F0F45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05254" y="3429000"/>
              <a:ext cx="537658" cy="537658"/>
            </a:xfrm>
            <a:prstGeom prst="rect">
              <a:avLst/>
            </a:prstGeom>
          </p:spPr>
        </p:pic>
        <p:pic>
          <p:nvPicPr>
            <p:cNvPr id="47" name="Graphic 46">
              <a:extLst>
                <a:ext uri="{FF2B5EF4-FFF2-40B4-BE49-F238E27FC236}">
                  <a16:creationId xmlns:a16="http://schemas.microsoft.com/office/drawing/2014/main" id="{9F0B3D41-E5E9-408D-B3B0-BA8BD4C6897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8140" y="3429000"/>
              <a:ext cx="537658" cy="537658"/>
            </a:xfrm>
            <a:prstGeom prst="rect">
              <a:avLst/>
            </a:prstGeom>
          </p:spPr>
        </p:pic>
        <p:pic>
          <p:nvPicPr>
            <p:cNvPr id="49" name="Picture 48">
              <a:extLst>
                <a:ext uri="{FF2B5EF4-FFF2-40B4-BE49-F238E27FC236}">
                  <a16:creationId xmlns:a16="http://schemas.microsoft.com/office/drawing/2014/main" id="{474DD870-CE53-40AC-BA9E-DA2DD6FD33FD}"/>
                </a:ext>
              </a:extLst>
            </p:cNvPr>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9322719" y="3276438"/>
              <a:ext cx="780290" cy="780290"/>
            </a:xfrm>
            <a:prstGeom prst="rect">
              <a:avLst/>
            </a:prstGeom>
          </p:spPr>
        </p:pic>
        <p:pic>
          <p:nvPicPr>
            <p:cNvPr id="51" name="Picture 50">
              <a:extLst>
                <a:ext uri="{FF2B5EF4-FFF2-40B4-BE49-F238E27FC236}">
                  <a16:creationId xmlns:a16="http://schemas.microsoft.com/office/drawing/2014/main" id="{209F712F-934F-4EDB-A692-FF432F474BDE}"/>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10372606" y="3356350"/>
              <a:ext cx="682936" cy="682936"/>
            </a:xfrm>
            <a:prstGeom prst="rect">
              <a:avLst/>
            </a:prstGeom>
          </p:spPr>
        </p:pic>
        <p:pic>
          <p:nvPicPr>
            <p:cNvPr id="52" name="Picture 51">
              <a:extLst>
                <a:ext uri="{FF2B5EF4-FFF2-40B4-BE49-F238E27FC236}">
                  <a16:creationId xmlns:a16="http://schemas.microsoft.com/office/drawing/2014/main" id="{B72D0322-286D-4AD9-AEB5-A0C0335BB0D3}"/>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rot="16200000">
              <a:off x="11333040" y="3460799"/>
              <a:ext cx="483597" cy="483597"/>
            </a:xfrm>
            <a:prstGeom prst="rect">
              <a:avLst/>
            </a:prstGeom>
          </p:spPr>
        </p:pic>
      </p:grpSp>
      <p:pic>
        <p:nvPicPr>
          <p:cNvPr id="55" name="Picture 54">
            <a:extLst>
              <a:ext uri="{FF2B5EF4-FFF2-40B4-BE49-F238E27FC236}">
                <a16:creationId xmlns:a16="http://schemas.microsoft.com/office/drawing/2014/main" id="{490F240E-23B8-484E-88EB-69E148648A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76932" y="4916666"/>
            <a:ext cx="1141927" cy="1141927"/>
          </a:xfrm>
          <a:prstGeom prst="rect">
            <a:avLst/>
          </a:prstGeom>
        </p:spPr>
      </p:pic>
      <p:pic>
        <p:nvPicPr>
          <p:cNvPr id="57" name="Picture 56">
            <a:extLst>
              <a:ext uri="{FF2B5EF4-FFF2-40B4-BE49-F238E27FC236}">
                <a16:creationId xmlns:a16="http://schemas.microsoft.com/office/drawing/2014/main" id="{1E23AFBD-0677-4584-A117-A29F3852C944}"/>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1249755" y="3058738"/>
            <a:ext cx="780290" cy="780290"/>
          </a:xfrm>
          <a:prstGeom prst="rect">
            <a:avLst/>
          </a:prstGeom>
        </p:spPr>
      </p:pic>
      <p:pic>
        <p:nvPicPr>
          <p:cNvPr id="58" name="Picture 57">
            <a:extLst>
              <a:ext uri="{FF2B5EF4-FFF2-40B4-BE49-F238E27FC236}">
                <a16:creationId xmlns:a16="http://schemas.microsoft.com/office/drawing/2014/main" id="{EA43A7EA-A62C-4138-AF90-B4C28D5C7802}"/>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3328528" y="3058738"/>
            <a:ext cx="780290" cy="780290"/>
          </a:xfrm>
          <a:prstGeom prst="rect">
            <a:avLst/>
          </a:prstGeom>
        </p:spPr>
      </p:pic>
      <p:pic>
        <p:nvPicPr>
          <p:cNvPr id="59" name="Picture 58">
            <a:extLst>
              <a:ext uri="{FF2B5EF4-FFF2-40B4-BE49-F238E27FC236}">
                <a16:creationId xmlns:a16="http://schemas.microsoft.com/office/drawing/2014/main" id="{AB384763-CD3F-490E-8178-FC36D733E958}"/>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1297125" y="4291337"/>
            <a:ext cx="780290" cy="780290"/>
          </a:xfrm>
          <a:prstGeom prst="rect">
            <a:avLst/>
          </a:prstGeom>
        </p:spPr>
      </p:pic>
      <p:sp>
        <p:nvSpPr>
          <p:cNvPr id="61" name="Cylinder 60">
            <a:extLst>
              <a:ext uri="{FF2B5EF4-FFF2-40B4-BE49-F238E27FC236}">
                <a16:creationId xmlns:a16="http://schemas.microsoft.com/office/drawing/2014/main" id="{13B74304-6F4B-423B-AFE3-F8DD791E3C14}"/>
              </a:ext>
            </a:extLst>
          </p:cNvPr>
          <p:cNvSpPr/>
          <p:nvPr/>
        </p:nvSpPr>
        <p:spPr>
          <a:xfrm rot="16200000">
            <a:off x="8919717" y="4434609"/>
            <a:ext cx="370248" cy="2535529"/>
          </a:xfrm>
          <a:prstGeom prst="can">
            <a:avLst/>
          </a:prstGeom>
          <a:solidFill>
            <a:srgbClr val="00682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custDataLst>
      <p:tags r:id="rId2"/>
    </p:custDataLst>
    <p:extLst>
      <p:ext uri="{BB962C8B-B14F-4D97-AF65-F5344CB8AC3E}">
        <p14:creationId xmlns:p14="http://schemas.microsoft.com/office/powerpoint/2010/main" val="1916293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2"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right)">
                                      <p:cBhvr>
                                        <p:cTn id="13" dur="500"/>
                                        <p:tgtEl>
                                          <p:spTgt spid="35"/>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par>
                                <p:cTn id="20" presetID="22" presetClass="entr" presetSubtype="2"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300"/>
                                        <p:tgtEl>
                                          <p:spTgt spid="14"/>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par>
                                <p:cTn id="26" presetID="22" presetClass="entr" presetSubtype="2" fill="hold"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300"/>
                                        <p:tgtEl>
                                          <p:spTgt spid="15"/>
                                        </p:tgtEl>
                                      </p:cBhvr>
                                    </p:animEffect>
                                  </p:childTnLst>
                                </p:cTn>
                              </p:par>
                              <p:par>
                                <p:cTn id="29" presetID="10" presetClass="entr" presetSubtype="0" fill="hold" nodeType="withEffect">
                                  <p:stCondLst>
                                    <p:cond delay="10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22" presetClass="entr" presetSubtype="2" fill="hold" grpId="0" nodeType="withEffect">
                                  <p:stCondLst>
                                    <p:cond delay="100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par>
                                <p:cTn id="35" presetID="22" presetClass="entr" presetSubtype="2" fill="hold" nodeType="withEffect">
                                  <p:stCondLst>
                                    <p:cond delay="120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par>
                                <p:cTn id="38" presetID="22" presetClass="entr" presetSubtype="4" fill="hold" grpId="0" nodeType="withEffect">
                                  <p:stCondLst>
                                    <p:cond delay="80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par>
                                <p:cTn id="41" presetID="22" presetClass="entr" presetSubtype="4" fill="hold" grpId="0" nodeType="withEffect">
                                  <p:stCondLst>
                                    <p:cond delay="120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800"/>
                                        <p:tgtEl>
                                          <p:spTgt spid="31"/>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1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600"/>
                                        <p:tgtEl>
                                          <p:spTgt spid="30"/>
                                        </p:tgtEl>
                                      </p:cBhvr>
                                    </p:animEffect>
                                  </p:childTnLst>
                                </p:cTn>
                              </p:par>
                              <p:par>
                                <p:cTn id="50" presetID="22" presetClass="entr" presetSubtype="2" fill="hold" nodeType="withEffect">
                                  <p:stCondLst>
                                    <p:cond delay="1800"/>
                                  </p:stCondLst>
                                  <p:childTnLst>
                                    <p:set>
                                      <p:cBhvr>
                                        <p:cTn id="51" dur="1" fill="hold">
                                          <p:stCondLst>
                                            <p:cond delay="0"/>
                                          </p:stCondLst>
                                        </p:cTn>
                                        <p:tgtEl>
                                          <p:spTgt spid="26"/>
                                        </p:tgtEl>
                                        <p:attrNameLst>
                                          <p:attrName>style.visibility</p:attrName>
                                        </p:attrNameLst>
                                      </p:cBhvr>
                                      <p:to>
                                        <p:strVal val="visible"/>
                                      </p:to>
                                    </p:set>
                                    <p:animEffect transition="in" filter="wipe(right)">
                                      <p:cBhvr>
                                        <p:cTn id="52" dur="500"/>
                                        <p:tgtEl>
                                          <p:spTgt spid="26"/>
                                        </p:tgtEl>
                                      </p:cBhvr>
                                    </p:animEffect>
                                  </p:childTnLst>
                                </p:cTn>
                              </p:par>
                              <p:par>
                                <p:cTn id="53" presetID="22" presetClass="entr" presetSubtype="2" fill="hold" nodeType="withEffect">
                                  <p:stCondLst>
                                    <p:cond delay="180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par>
                                <p:cTn id="56" presetID="22" presetClass="entr" presetSubtype="2" fill="hold" nodeType="withEffect">
                                  <p:stCondLst>
                                    <p:cond delay="180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1" presetClass="entr" presetSubtype="0" fill="hold" grpId="0" nodeType="withEffect">
                                  <p:stCondLst>
                                    <p:cond delay="180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34"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26" y="167669"/>
            <a:ext cx="11277599" cy="594360"/>
          </a:xfrm>
        </p:spPr>
        <p:txBody>
          <a:bodyPr>
            <a:normAutofit fontScale="90000"/>
          </a:bodyPr>
          <a:lstStyle/>
          <a:p>
            <a:r>
              <a:rPr lang="en-US" sz="3600" dirty="0"/>
              <a:t>Removing security &amp; isolation concerns (PaaS)</a:t>
            </a:r>
          </a:p>
        </p:txBody>
      </p:sp>
      <p:sp>
        <p:nvSpPr>
          <p:cNvPr id="4" name="Rectangle 3"/>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Callout: Line with Accent Bar 5"/>
          <p:cNvSpPr/>
          <p:nvPr/>
        </p:nvSpPr>
        <p:spPr bwMode="auto">
          <a:xfrm rot="5400000">
            <a:off x="9359375" y="1583864"/>
            <a:ext cx="808631" cy="4353603"/>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Box 6"/>
          <p:cNvSpPr txBox="1"/>
          <p:nvPr/>
        </p:nvSpPr>
        <p:spPr>
          <a:xfrm>
            <a:off x="1035408" y="3884245"/>
            <a:ext cx="1208985"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#1</a:t>
            </a:r>
          </a:p>
        </p:txBody>
      </p:sp>
      <p:sp>
        <p:nvSpPr>
          <p:cNvPr id="8" name="TextBox 7"/>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#2</a:t>
            </a:r>
          </a:p>
        </p:txBody>
      </p:sp>
      <p:cxnSp>
        <p:nvCxnSpPr>
          <p:cNvPr id="14" name="Straight Arrow Connector 13"/>
          <p:cNvCxnSpPr>
            <a:cxnSpLocks/>
          </p:cNvCxnSpPr>
          <p:nvPr/>
        </p:nvCxnSpPr>
        <p:spPr>
          <a:xfrm flipH="1">
            <a:off x="10460436" y="5696957"/>
            <a:ext cx="416497" cy="0"/>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21" idx="3"/>
          </p:cNvCxnSpPr>
          <p:nvPr/>
        </p:nvCxnSpPr>
        <p:spPr>
          <a:xfrm flipH="1" flipV="1">
            <a:off x="7487704" y="5686629"/>
            <a:ext cx="283456" cy="10328"/>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5272" y="6138254"/>
            <a:ext cx="2371489"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8171"/>
                </a:solidFill>
                <a:effectLst/>
                <a:uLnTx/>
                <a:uFillTx/>
                <a:latin typeface="Segoe UI Semilight"/>
                <a:ea typeface="+mn-ea"/>
                <a:cs typeface="+mn-cs"/>
              </a:rPr>
              <a:t>VPN tunnel or provider network</a:t>
            </a:r>
          </a:p>
        </p:txBody>
      </p:sp>
      <p:sp>
        <p:nvSpPr>
          <p:cNvPr id="19" name="TextBox 18"/>
          <p:cNvSpPr txBox="1"/>
          <p:nvPr/>
        </p:nvSpPr>
        <p:spPr>
          <a:xfrm>
            <a:off x="10701016" y="6138254"/>
            <a:ext cx="1239476"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о</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n</a:t>
            </a: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premises</a:t>
            </a:r>
          </a:p>
        </p:txBody>
      </p:sp>
      <p:sp>
        <p:nvSpPr>
          <p:cNvPr id="20" name="TextBox 19"/>
          <p:cNvSpPr txBox="1"/>
          <p:nvPr/>
        </p:nvSpPr>
        <p:spPr>
          <a:xfrm>
            <a:off x="6236783" y="6138254"/>
            <a:ext cx="1679755" cy="45259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VPN / Express Route Gateway</a:t>
            </a:r>
          </a:p>
        </p:txBody>
      </p:sp>
      <p:graphicFrame>
        <p:nvGraphicFramePr>
          <p:cNvPr id="21" name="Object 20"/>
          <p:cNvGraphicFramePr>
            <a:graphicFrameLocks noChangeAspect="1"/>
          </p:cNvGraphicFramePr>
          <p:nvPr/>
        </p:nvGraphicFramePr>
        <p:xfrm>
          <a:off x="6661313" y="5273433"/>
          <a:ext cx="826391" cy="826391"/>
        </p:xfrm>
        <a:graphic>
          <a:graphicData uri="http://schemas.openxmlformats.org/presentationml/2006/ole">
            <mc:AlternateContent xmlns:mc="http://schemas.openxmlformats.org/markup-compatibility/2006">
              <mc:Choice xmlns:v="urn:schemas-microsoft-com:vml" Requires="v">
                <p:oleObj spid="_x0000_s4098" name="CorelDRAW" r:id="rId5" imgW="1991156" imgH="1990045" progId="CorelDraw.Graphic.17">
                  <p:embed/>
                </p:oleObj>
              </mc:Choice>
              <mc:Fallback>
                <p:oleObj name="CorelDRAW" r:id="rId5" imgW="1991156" imgH="1990045" progId="CorelDraw.Graphic.17">
                  <p:embed/>
                  <p:pic>
                    <p:nvPicPr>
                      <p:cNvPr id="21" name="Object 20"/>
                      <p:cNvPicPr/>
                      <p:nvPr/>
                    </p:nvPicPr>
                    <p:blipFill>
                      <a:blip r:embed="rId6"/>
                      <a:stretch>
                        <a:fillRect/>
                      </a:stretch>
                    </p:blipFill>
                    <p:spPr>
                      <a:xfrm>
                        <a:off x="6661313" y="5273433"/>
                        <a:ext cx="826391" cy="826391"/>
                      </a:xfrm>
                      <a:prstGeom prst="rect">
                        <a:avLst/>
                      </a:prstGeom>
                    </p:spPr>
                  </p:pic>
                </p:oleObj>
              </mc:Fallback>
            </mc:AlternateContent>
          </a:graphicData>
        </a:graphic>
      </p:graphicFrame>
      <p:cxnSp>
        <p:nvCxnSpPr>
          <p:cNvPr id="22" name="Connector: Elbow 21"/>
          <p:cNvCxnSpPr>
            <a:cxnSpLocks/>
            <a:stCxn id="21" idx="0"/>
          </p:cNvCxnSpPr>
          <p:nvPr/>
        </p:nvCxnSpPr>
        <p:spPr>
          <a:xfrm rot="16200000" flipV="1">
            <a:off x="4991749" y="3190673"/>
            <a:ext cx="1812633" cy="2352887"/>
          </a:xfrm>
          <a:prstGeom prst="bentConnector2">
            <a:avLst/>
          </a:prstGeom>
          <a:ln w="38100">
            <a:solidFill>
              <a:srgbClr val="0071C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p:cNvCxnSpPr>
          <p:nvPr/>
        </p:nvCxnSpPr>
        <p:spPr>
          <a:xfrm rot="10800000" flipV="1">
            <a:off x="1639901" y="1785555"/>
            <a:ext cx="7387209" cy="840791"/>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p:cNvCxnSpPr>
          <p:nvPr/>
        </p:nvCxnSpPr>
        <p:spPr>
          <a:xfrm rot="10800000" flipV="1">
            <a:off x="3665084" y="2025644"/>
            <a:ext cx="5362026" cy="600703"/>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4522" y="5093649"/>
            <a:ext cx="1233030"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#3</a:t>
            </a:r>
          </a:p>
        </p:txBody>
      </p:sp>
      <p:graphicFrame>
        <p:nvGraphicFramePr>
          <p:cNvPr id="30" name="Object 29"/>
          <p:cNvGraphicFramePr>
            <a:graphicFrameLocks noChangeAspect="1"/>
          </p:cNvGraphicFramePr>
          <p:nvPr/>
        </p:nvGraphicFramePr>
        <p:xfrm>
          <a:off x="9227047" y="1506010"/>
          <a:ext cx="1093638" cy="1093638"/>
        </p:xfrm>
        <a:graphic>
          <a:graphicData uri="http://schemas.openxmlformats.org/presentationml/2006/ole">
            <mc:AlternateContent xmlns:mc="http://schemas.openxmlformats.org/markup-compatibility/2006">
              <mc:Choice xmlns:v="urn:schemas-microsoft-com:vml" Requires="v">
                <p:oleObj spid="_x0000_s4099" name="CorelDRAW" r:id="rId7" imgW="344725" imgH="344125" progId="CorelDraw.Graphic.17">
                  <p:embed/>
                </p:oleObj>
              </mc:Choice>
              <mc:Fallback>
                <p:oleObj name="CorelDRAW" r:id="rId7" imgW="344725" imgH="344125" progId="CorelDraw.Graphic.17">
                  <p:embed/>
                  <p:pic>
                    <p:nvPicPr>
                      <p:cNvPr id="30" name="Object 29"/>
                      <p:cNvPicPr/>
                      <p:nvPr/>
                    </p:nvPicPr>
                    <p:blipFill>
                      <a:blip r:embed="rId8"/>
                      <a:stretch>
                        <a:fillRect/>
                      </a:stretch>
                    </p:blipFill>
                    <p:spPr>
                      <a:xfrm>
                        <a:off x="9227047" y="1506010"/>
                        <a:ext cx="1093638" cy="1093638"/>
                      </a:xfrm>
                      <a:prstGeom prst="rect">
                        <a:avLst/>
                      </a:prstGeom>
                    </p:spPr>
                  </p:pic>
                </p:oleObj>
              </mc:Fallback>
            </mc:AlternateContent>
          </a:graphicData>
        </a:graphic>
      </p:graphicFrame>
      <p:sp>
        <p:nvSpPr>
          <p:cNvPr id="31" name="Rectangle 30"/>
          <p:cNvSpPr/>
          <p:nvPr/>
        </p:nvSpPr>
        <p:spPr bwMode="auto">
          <a:xfrm>
            <a:off x="9027111" y="1307232"/>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9B3D8"/>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VNet1</a:t>
            </a:r>
          </a:p>
        </p:txBody>
      </p:sp>
      <p:sp>
        <p:nvSpPr>
          <p:cNvPr id="34" name="Rectangle 33"/>
          <p:cNvSpPr/>
          <p:nvPr/>
        </p:nvSpPr>
        <p:spPr>
          <a:xfrm>
            <a:off x="5983202" y="1396537"/>
            <a:ext cx="1091307" cy="271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r>
              <a:rPr kumimoji="0" lang="en-US" sz="1176" b="1" i="0" u="none" strike="noStrike" kern="1200" cap="none" spc="0" normalizeH="0" baseline="0" noProof="0" dirty="0">
                <a:ln>
                  <a:noFill/>
                </a:ln>
                <a:solidFill>
                  <a:srgbClr val="0070C0"/>
                </a:solidFill>
                <a:effectLst/>
                <a:uLnTx/>
                <a:uFillTx/>
                <a:latin typeface="Segoe UI Semilight"/>
                <a:ea typeface="+mn-ea"/>
                <a:cs typeface="+mn-cs"/>
              </a:rPr>
              <a:t>-to-</a:t>
            </a: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endParaRPr kumimoji="0" lang="en-US" sz="1176" b="0" i="0" u="none" strike="noStrike" kern="1200" cap="none" spc="0" normalizeH="0" baseline="0" noProof="0" dirty="0">
              <a:ln>
                <a:noFill/>
              </a:ln>
              <a:solidFill>
                <a:srgbClr val="0070C0"/>
              </a:solidFill>
              <a:effectLst/>
              <a:uLnTx/>
              <a:uFillTx/>
              <a:latin typeface="Segoe UI Semilight"/>
              <a:ea typeface="+mn-ea"/>
              <a:cs typeface="+mn-cs"/>
            </a:endParaRPr>
          </a:p>
        </p:txBody>
      </p:sp>
      <p:grpSp>
        <p:nvGrpSpPr>
          <p:cNvPr id="35" name="Group 34"/>
          <p:cNvGrpSpPr/>
          <p:nvPr/>
        </p:nvGrpSpPr>
        <p:grpSpPr>
          <a:xfrm>
            <a:off x="4721621" y="4011055"/>
            <a:ext cx="1944107" cy="452590"/>
            <a:chOff x="4816299" y="3073444"/>
            <a:chExt cx="1983090" cy="461665"/>
          </a:xfrm>
        </p:grpSpPr>
        <p:sp>
          <p:nvSpPr>
            <p:cNvPr id="36" name="TextBox 35"/>
            <p:cNvSpPr txBox="1"/>
            <p:nvPr/>
          </p:nvSpPr>
          <p:spPr>
            <a:xfrm>
              <a:off x="5126726" y="3073444"/>
              <a:ext cx="1672663"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Network isolation </a:t>
              </a:r>
              <a:r>
                <a:rPr kumimoji="0" lang="en-US" sz="1176" b="0" i="0" u="none" strike="noStrike" kern="1200" cap="none" spc="0" normalizeH="0" baseline="0" noProof="0" dirty="0">
                  <a:ln>
                    <a:noFill/>
                  </a:ln>
                  <a:solidFill>
                    <a:srgbClr val="002060"/>
                  </a:solidFill>
                  <a:effectLst/>
                  <a:uLnTx/>
                  <a:uFillTx/>
                  <a:latin typeface="Segoe UI Semilight"/>
                  <a:ea typeface="+mn-ea"/>
                  <a:cs typeface="+mn-cs"/>
                </a:rPr>
                <a:t>(customer VNET)</a:t>
              </a:r>
            </a:p>
          </p:txBody>
        </p:sp>
        <p:cxnSp>
          <p:nvCxnSpPr>
            <p:cNvPr id="37" name="Straight Arrow Connector 36"/>
            <p:cNvCxnSpPr>
              <a:cxnSpLocks/>
              <a:stCxn id="36" idx="1"/>
              <a:endCxn id="4" idx="3"/>
            </p:cNvCxnSpPr>
            <p:nvPr/>
          </p:nvCxnSpPr>
          <p:spPr>
            <a:xfrm flipH="1">
              <a:off x="4816299" y="3304277"/>
              <a:ext cx="310427" cy="76200"/>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451593" y="5027362"/>
            <a:ext cx="2241753" cy="452590"/>
            <a:chOff x="4540856" y="4110130"/>
            <a:chExt cx="2286705" cy="461665"/>
          </a:xfrm>
        </p:grpSpPr>
        <p:sp>
          <p:nvSpPr>
            <p:cNvPr id="39" name="TextBox 38"/>
            <p:cNvSpPr txBox="1"/>
            <p:nvPr/>
          </p:nvSpPr>
          <p:spPr>
            <a:xfrm>
              <a:off x="5126726" y="4110130"/>
              <a:ext cx="1700835"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rPr>
                <a:t>Tenant isolation</a:t>
              </a:r>
              <a:endParaRPr kumimoji="0" lang="sr-Cyrl-R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A379AE"/>
                  </a:solidFill>
                  <a:effectLst/>
                  <a:uLnTx/>
                  <a:uFillTx/>
                  <a:latin typeface="Segoe UI Semilight"/>
                  <a:ea typeface="+mn-ea"/>
                  <a:cs typeface="+mn-cs"/>
                </a:rPr>
                <a:t>(compute, storage)</a:t>
              </a:r>
            </a:p>
          </p:txBody>
        </p:sp>
        <p:cxnSp>
          <p:nvCxnSpPr>
            <p:cNvPr id="40" name="Straight Arrow Connector 39"/>
            <p:cNvCxnSpPr>
              <a:cxnSpLocks/>
              <a:stCxn id="39" idx="1"/>
            </p:cNvCxnSpPr>
            <p:nvPr/>
          </p:nvCxnSpPr>
          <p:spPr>
            <a:xfrm flipH="1">
              <a:off x="4540856" y="4340963"/>
              <a:ext cx="585870" cy="0"/>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721294" y="5904148"/>
            <a:ext cx="3805963" cy="512935"/>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a:t>
            </a:r>
            <a:r>
              <a:rPr kumimoji="0" lang="en-US" sz="1372" b="1" i="0" u="none" strike="noStrike" kern="1200" cap="none" spc="0" normalizeH="0" baseline="0" noProof="0" dirty="0">
                <a:ln>
                  <a:noFill/>
                </a:ln>
                <a:solidFill>
                  <a:srgbClr val="66C491"/>
                </a:solidFill>
                <a:effectLst/>
                <a:uLnTx/>
                <a:uFillTx/>
                <a:latin typeface="Segoe UI" panose="020B0502040204020203" pitchFamily="34" charset="0"/>
                <a:ea typeface="+mn-ea"/>
                <a:cs typeface="Segoe UI" panose="020B0502040204020203" pitchFamily="34" charset="0"/>
              </a:rPr>
              <a:t>Virtual cluster</a:t>
            </a: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 </a:t>
            </a:r>
            <a:r>
              <a:rPr kumimoji="0" lang="en-US" sz="1372" b="0" i="0" u="none" strike="noStrike" kern="1200" cap="none" spc="0" normalizeH="0" baseline="0" noProof="0" dirty="0">
                <a:ln>
                  <a:noFill/>
                </a:ln>
                <a:solidFill>
                  <a:srgbClr val="E6E6E6">
                    <a:lumMod val="50000"/>
                  </a:srgbClr>
                </a:solidFill>
                <a:effectLst/>
                <a:uLnTx/>
                <a:uFillTx/>
                <a:latin typeface="Segoe UI Semilight"/>
                <a:ea typeface="+mn-ea"/>
                <a:cs typeface="+mn-cs"/>
              </a:rPr>
              <a:t>dedicated to customer </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E6E6E6">
                    <a:lumMod val="50000"/>
                  </a:srgbClr>
                </a:solidFill>
                <a:effectLst/>
                <a:uLnTx/>
                <a:uFillTx/>
                <a:latin typeface="Segoe UI Semilight"/>
                <a:ea typeface="+mn-ea"/>
                <a:cs typeface="+mn-cs"/>
              </a:rPr>
              <a:t>(</a:t>
            </a:r>
            <a:r>
              <a:rPr kumimoji="0" lang="en-US" sz="1372" b="1" i="0" u="none" strike="noStrike" kern="1200" cap="none" spc="0" normalizeH="0" baseline="0" noProof="0" dirty="0">
                <a:ln>
                  <a:noFill/>
                </a:ln>
                <a:solidFill>
                  <a:srgbClr val="E6E6E6">
                    <a:lumMod val="50000"/>
                  </a:srgbClr>
                </a:solidFill>
                <a:effectLst/>
                <a:uLnTx/>
                <a:uFillTx/>
                <a:latin typeface="Segoe UI Semilight"/>
                <a:ea typeface="+mn-ea"/>
                <a:cs typeface="+mn-cs"/>
              </a:rPr>
              <a:t>VNET with chosen subnets, private IPs</a:t>
            </a:r>
            <a:r>
              <a:rPr kumimoji="0" lang="en-US" sz="1372" b="0" i="0" u="none" strike="noStrike" kern="1200" cap="none" spc="0" normalizeH="0" baseline="0" noProof="0" dirty="0">
                <a:ln>
                  <a:noFill/>
                </a:ln>
                <a:solidFill>
                  <a:srgbClr val="E6E6E6">
                    <a:lumMod val="50000"/>
                  </a:srgbClr>
                </a:solidFill>
                <a:effectLst/>
                <a:uLnTx/>
                <a:uFillTx/>
                <a:latin typeface="Segoe UI Semilight"/>
                <a:ea typeface="+mn-ea"/>
                <a:cs typeface="+mn-cs"/>
              </a:rPr>
              <a:t>)</a:t>
            </a:r>
          </a:p>
        </p:txBody>
      </p:sp>
      <p:sp>
        <p:nvSpPr>
          <p:cNvPr id="42" name="TextBox 41"/>
          <p:cNvSpPr txBox="1"/>
          <p:nvPr/>
        </p:nvSpPr>
        <p:spPr>
          <a:xfrm>
            <a:off x="9027111" y="826484"/>
            <a:ext cx="1494042" cy="45259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Web 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(public IP)</a:t>
            </a:r>
          </a:p>
        </p:txBody>
      </p:sp>
      <p:pic>
        <p:nvPicPr>
          <p:cNvPr id="43" name="Graphic 42">
            <a:extLst>
              <a:ext uri="{FF2B5EF4-FFF2-40B4-BE49-F238E27FC236}">
                <a16:creationId xmlns:a16="http://schemas.microsoft.com/office/drawing/2014/main" id="{FBC83021-04BD-47A5-946C-E3175EDBC84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132" y="3079945"/>
            <a:ext cx="1030830" cy="714128"/>
          </a:xfrm>
          <a:prstGeom prst="rect">
            <a:avLst/>
          </a:prstGeom>
        </p:spPr>
      </p:pic>
      <p:pic>
        <p:nvPicPr>
          <p:cNvPr id="44" name="Graphic 43">
            <a:extLst>
              <a:ext uri="{FF2B5EF4-FFF2-40B4-BE49-F238E27FC236}">
                <a16:creationId xmlns:a16="http://schemas.microsoft.com/office/drawing/2014/main" id="{21493679-595F-43D8-8C14-7FF0B94072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8749" y="3058738"/>
            <a:ext cx="1030830" cy="714128"/>
          </a:xfrm>
          <a:prstGeom prst="rect">
            <a:avLst/>
          </a:prstGeom>
        </p:spPr>
      </p:pic>
      <p:pic>
        <p:nvPicPr>
          <p:cNvPr id="45" name="Graphic 44">
            <a:extLst>
              <a:ext uri="{FF2B5EF4-FFF2-40B4-BE49-F238E27FC236}">
                <a16:creationId xmlns:a16="http://schemas.microsoft.com/office/drawing/2014/main" id="{7CD179EB-3EA1-4DF3-8902-BC8E6BD168A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488" y="4178381"/>
            <a:ext cx="1030830" cy="714128"/>
          </a:xfrm>
          <a:prstGeom prst="rect">
            <a:avLst/>
          </a:prstGeom>
        </p:spPr>
      </p:pic>
      <p:grpSp>
        <p:nvGrpSpPr>
          <p:cNvPr id="53" name="Group 52">
            <a:extLst>
              <a:ext uri="{FF2B5EF4-FFF2-40B4-BE49-F238E27FC236}">
                <a16:creationId xmlns:a16="http://schemas.microsoft.com/office/drawing/2014/main" id="{3BD5E4A3-E5B9-4AF7-800A-7256EC2EBD9A}"/>
              </a:ext>
            </a:extLst>
          </p:cNvPr>
          <p:cNvGrpSpPr/>
          <p:nvPr/>
        </p:nvGrpSpPr>
        <p:grpSpPr>
          <a:xfrm>
            <a:off x="7705254" y="3276438"/>
            <a:ext cx="4111383" cy="780290"/>
            <a:chOff x="7705254" y="3276438"/>
            <a:chExt cx="4111383" cy="780290"/>
          </a:xfrm>
        </p:grpSpPr>
        <p:pic>
          <p:nvPicPr>
            <p:cNvPr id="46" name="Graphic 45">
              <a:extLst>
                <a:ext uri="{FF2B5EF4-FFF2-40B4-BE49-F238E27FC236}">
                  <a16:creationId xmlns:a16="http://schemas.microsoft.com/office/drawing/2014/main" id="{3E4E22F6-83EE-4231-9F9E-B32D5F0F45A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5254" y="3429000"/>
              <a:ext cx="537658" cy="537658"/>
            </a:xfrm>
            <a:prstGeom prst="rect">
              <a:avLst/>
            </a:prstGeom>
          </p:spPr>
        </p:pic>
        <p:pic>
          <p:nvPicPr>
            <p:cNvPr id="47" name="Graphic 46">
              <a:extLst>
                <a:ext uri="{FF2B5EF4-FFF2-40B4-BE49-F238E27FC236}">
                  <a16:creationId xmlns:a16="http://schemas.microsoft.com/office/drawing/2014/main" id="{9F0B3D41-E5E9-408D-B3B0-BA8BD4C6897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8140" y="3429000"/>
              <a:ext cx="537658" cy="537658"/>
            </a:xfrm>
            <a:prstGeom prst="rect">
              <a:avLst/>
            </a:prstGeom>
          </p:spPr>
        </p:pic>
        <p:pic>
          <p:nvPicPr>
            <p:cNvPr id="49" name="Picture 48">
              <a:extLst>
                <a:ext uri="{FF2B5EF4-FFF2-40B4-BE49-F238E27FC236}">
                  <a16:creationId xmlns:a16="http://schemas.microsoft.com/office/drawing/2014/main" id="{474DD870-CE53-40AC-BA9E-DA2DD6FD33FD}"/>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322719" y="3276438"/>
              <a:ext cx="780290" cy="780290"/>
            </a:xfrm>
            <a:prstGeom prst="rect">
              <a:avLst/>
            </a:prstGeom>
          </p:spPr>
        </p:pic>
        <p:pic>
          <p:nvPicPr>
            <p:cNvPr id="51" name="Picture 50">
              <a:extLst>
                <a:ext uri="{FF2B5EF4-FFF2-40B4-BE49-F238E27FC236}">
                  <a16:creationId xmlns:a16="http://schemas.microsoft.com/office/drawing/2014/main" id="{209F712F-934F-4EDB-A692-FF432F474BDE}"/>
                </a:ext>
              </a:extLst>
            </p:cNvPr>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10372606" y="3356350"/>
              <a:ext cx="682936" cy="682936"/>
            </a:xfrm>
            <a:prstGeom prst="rect">
              <a:avLst/>
            </a:prstGeom>
          </p:spPr>
        </p:pic>
        <p:pic>
          <p:nvPicPr>
            <p:cNvPr id="52" name="Picture 51">
              <a:extLst>
                <a:ext uri="{FF2B5EF4-FFF2-40B4-BE49-F238E27FC236}">
                  <a16:creationId xmlns:a16="http://schemas.microsoft.com/office/drawing/2014/main" id="{B72D0322-286D-4AD9-AEB5-A0C0335BB0D3}"/>
                </a:ext>
              </a:extLst>
            </p:cNvPr>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rot="16200000">
              <a:off x="11333040" y="3460799"/>
              <a:ext cx="483597" cy="483597"/>
            </a:xfrm>
            <a:prstGeom prst="rect">
              <a:avLst/>
            </a:prstGeom>
          </p:spPr>
        </p:pic>
      </p:grpSp>
      <p:pic>
        <p:nvPicPr>
          <p:cNvPr id="55" name="Picture 54">
            <a:extLst>
              <a:ext uri="{FF2B5EF4-FFF2-40B4-BE49-F238E27FC236}">
                <a16:creationId xmlns:a16="http://schemas.microsoft.com/office/drawing/2014/main" id="{490F240E-23B8-484E-88EB-69E148648A3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76932" y="4916666"/>
            <a:ext cx="1141927" cy="1141927"/>
          </a:xfrm>
          <a:prstGeom prst="rect">
            <a:avLst/>
          </a:prstGeom>
        </p:spPr>
      </p:pic>
      <p:sp>
        <p:nvSpPr>
          <p:cNvPr id="48" name="Cylinder 47">
            <a:extLst>
              <a:ext uri="{FF2B5EF4-FFF2-40B4-BE49-F238E27FC236}">
                <a16:creationId xmlns:a16="http://schemas.microsoft.com/office/drawing/2014/main" id="{611144CF-D6CD-4755-B7FA-F2961A2A3219}"/>
              </a:ext>
            </a:extLst>
          </p:cNvPr>
          <p:cNvSpPr/>
          <p:nvPr/>
        </p:nvSpPr>
        <p:spPr>
          <a:xfrm rot="16200000">
            <a:off x="8919717" y="4434609"/>
            <a:ext cx="370248" cy="2535529"/>
          </a:xfrm>
          <a:prstGeom prst="can">
            <a:avLst/>
          </a:prstGeom>
          <a:solidFill>
            <a:srgbClr val="00682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custDataLst>
      <p:tags r:id="rId2"/>
    </p:custDataLst>
    <p:extLst>
      <p:ext uri="{BB962C8B-B14F-4D97-AF65-F5344CB8AC3E}">
        <p14:creationId xmlns:p14="http://schemas.microsoft.com/office/powerpoint/2010/main" val="421772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2"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right)">
                                      <p:cBhvr>
                                        <p:cTn id="13" dur="500"/>
                                        <p:tgtEl>
                                          <p:spTgt spid="35"/>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par>
                                <p:cTn id="20" presetID="22" presetClass="entr" presetSubtype="2"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300"/>
                                        <p:tgtEl>
                                          <p:spTgt spid="14"/>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par>
                                <p:cTn id="26" presetID="22" presetClass="entr" presetSubtype="2" fill="hold"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300"/>
                                        <p:tgtEl>
                                          <p:spTgt spid="15"/>
                                        </p:tgtEl>
                                      </p:cBhvr>
                                    </p:animEffect>
                                  </p:childTnLst>
                                </p:cTn>
                              </p:par>
                              <p:par>
                                <p:cTn id="29" presetID="10" presetClass="entr" presetSubtype="0" fill="hold" nodeType="withEffect">
                                  <p:stCondLst>
                                    <p:cond delay="10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22" presetClass="entr" presetSubtype="2" fill="hold" grpId="0" nodeType="withEffect">
                                  <p:stCondLst>
                                    <p:cond delay="100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par>
                                <p:cTn id="35" presetID="22" presetClass="entr" presetSubtype="2" fill="hold" nodeType="withEffect">
                                  <p:stCondLst>
                                    <p:cond delay="120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par>
                                <p:cTn id="38" presetID="22" presetClass="entr" presetSubtype="4" fill="hold" grpId="0" nodeType="withEffect">
                                  <p:stCondLst>
                                    <p:cond delay="80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par>
                                <p:cTn id="41" presetID="22" presetClass="entr" presetSubtype="4" fill="hold" grpId="0" nodeType="withEffect">
                                  <p:stCondLst>
                                    <p:cond delay="120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800"/>
                                        <p:tgtEl>
                                          <p:spTgt spid="31"/>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1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600"/>
                                        <p:tgtEl>
                                          <p:spTgt spid="30"/>
                                        </p:tgtEl>
                                      </p:cBhvr>
                                    </p:animEffect>
                                  </p:childTnLst>
                                </p:cTn>
                              </p:par>
                              <p:par>
                                <p:cTn id="50" presetID="22" presetClass="entr" presetSubtype="2" fill="hold" nodeType="withEffect">
                                  <p:stCondLst>
                                    <p:cond delay="1800"/>
                                  </p:stCondLst>
                                  <p:childTnLst>
                                    <p:set>
                                      <p:cBhvr>
                                        <p:cTn id="51" dur="1" fill="hold">
                                          <p:stCondLst>
                                            <p:cond delay="0"/>
                                          </p:stCondLst>
                                        </p:cTn>
                                        <p:tgtEl>
                                          <p:spTgt spid="26"/>
                                        </p:tgtEl>
                                        <p:attrNameLst>
                                          <p:attrName>style.visibility</p:attrName>
                                        </p:attrNameLst>
                                      </p:cBhvr>
                                      <p:to>
                                        <p:strVal val="visible"/>
                                      </p:to>
                                    </p:set>
                                    <p:animEffect transition="in" filter="wipe(right)">
                                      <p:cBhvr>
                                        <p:cTn id="52" dur="500"/>
                                        <p:tgtEl>
                                          <p:spTgt spid="26"/>
                                        </p:tgtEl>
                                      </p:cBhvr>
                                    </p:animEffect>
                                  </p:childTnLst>
                                </p:cTn>
                              </p:par>
                              <p:par>
                                <p:cTn id="53" presetID="22" presetClass="entr" presetSubtype="2" fill="hold" nodeType="withEffect">
                                  <p:stCondLst>
                                    <p:cond delay="180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par>
                                <p:cTn id="56" presetID="22" presetClass="entr" presetSubtype="2" fill="hold" nodeType="withEffect">
                                  <p:stCondLst>
                                    <p:cond delay="180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1" presetClass="entr" presetSubtype="0" fill="hold" grpId="0" nodeType="withEffect">
                                  <p:stCondLst>
                                    <p:cond delay="180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34"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26" y="167669"/>
            <a:ext cx="11277599" cy="594360"/>
          </a:xfrm>
        </p:spPr>
        <p:txBody>
          <a:bodyPr>
            <a:normAutofit fontScale="90000"/>
          </a:bodyPr>
          <a:lstStyle/>
          <a:p>
            <a:r>
              <a:rPr lang="en-US" sz="3600" dirty="0"/>
              <a:t>Integrate High Availability / Disaster Recovery (SQL IaaS)</a:t>
            </a:r>
          </a:p>
        </p:txBody>
      </p:sp>
      <p:sp>
        <p:nvSpPr>
          <p:cNvPr id="6" name="Callout: Line with Accent Bar 5"/>
          <p:cNvSpPr/>
          <p:nvPr/>
        </p:nvSpPr>
        <p:spPr bwMode="auto">
          <a:xfrm rot="5400000">
            <a:off x="9359375" y="1583864"/>
            <a:ext cx="808631" cy="4353603"/>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 name="Straight Arrow Connector 13"/>
          <p:cNvCxnSpPr>
            <a:cxnSpLocks/>
          </p:cNvCxnSpPr>
          <p:nvPr/>
        </p:nvCxnSpPr>
        <p:spPr>
          <a:xfrm flipH="1">
            <a:off x="10460436" y="5696957"/>
            <a:ext cx="416497" cy="0"/>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21" idx="3"/>
          </p:cNvCxnSpPr>
          <p:nvPr/>
        </p:nvCxnSpPr>
        <p:spPr>
          <a:xfrm flipH="1" flipV="1">
            <a:off x="7487704" y="5686629"/>
            <a:ext cx="283456" cy="10328"/>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5272" y="6138254"/>
            <a:ext cx="2371489"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8171"/>
                </a:solidFill>
                <a:effectLst/>
                <a:uLnTx/>
                <a:uFillTx/>
                <a:latin typeface="Segoe UI Semilight"/>
                <a:ea typeface="+mn-ea"/>
                <a:cs typeface="+mn-cs"/>
              </a:rPr>
              <a:t>VPN tunnel or provider network</a:t>
            </a:r>
          </a:p>
        </p:txBody>
      </p:sp>
      <p:sp>
        <p:nvSpPr>
          <p:cNvPr id="19" name="TextBox 18"/>
          <p:cNvSpPr txBox="1"/>
          <p:nvPr/>
        </p:nvSpPr>
        <p:spPr>
          <a:xfrm>
            <a:off x="10701016" y="6138254"/>
            <a:ext cx="1239476"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о</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n</a:t>
            </a: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premises</a:t>
            </a:r>
          </a:p>
        </p:txBody>
      </p:sp>
      <p:sp>
        <p:nvSpPr>
          <p:cNvPr id="20" name="TextBox 19"/>
          <p:cNvSpPr txBox="1"/>
          <p:nvPr/>
        </p:nvSpPr>
        <p:spPr>
          <a:xfrm>
            <a:off x="6236783" y="6138254"/>
            <a:ext cx="1679755" cy="45259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VPN / Express Route Gateway</a:t>
            </a:r>
          </a:p>
        </p:txBody>
      </p:sp>
      <p:graphicFrame>
        <p:nvGraphicFramePr>
          <p:cNvPr id="21" name="Object 20"/>
          <p:cNvGraphicFramePr>
            <a:graphicFrameLocks noChangeAspect="1"/>
          </p:cNvGraphicFramePr>
          <p:nvPr/>
        </p:nvGraphicFramePr>
        <p:xfrm>
          <a:off x="6661313" y="5273433"/>
          <a:ext cx="826391" cy="826391"/>
        </p:xfrm>
        <a:graphic>
          <a:graphicData uri="http://schemas.openxmlformats.org/presentationml/2006/ole">
            <mc:AlternateContent xmlns:mc="http://schemas.openxmlformats.org/markup-compatibility/2006">
              <mc:Choice xmlns:v="urn:schemas-microsoft-com:vml" Requires="v">
                <p:oleObj spid="_x0000_s5122" name="CorelDRAW" r:id="rId5" imgW="1991156" imgH="1990045" progId="CorelDraw.Graphic.17">
                  <p:embed/>
                </p:oleObj>
              </mc:Choice>
              <mc:Fallback>
                <p:oleObj name="CorelDRAW" r:id="rId5" imgW="1991156" imgH="1990045" progId="CorelDraw.Graphic.17">
                  <p:embed/>
                  <p:pic>
                    <p:nvPicPr>
                      <p:cNvPr id="21" name="Object 20"/>
                      <p:cNvPicPr/>
                      <p:nvPr/>
                    </p:nvPicPr>
                    <p:blipFill>
                      <a:blip r:embed="rId6"/>
                      <a:stretch>
                        <a:fillRect/>
                      </a:stretch>
                    </p:blipFill>
                    <p:spPr>
                      <a:xfrm>
                        <a:off x="6661313" y="5273433"/>
                        <a:ext cx="826391" cy="826391"/>
                      </a:xfrm>
                      <a:prstGeom prst="rect">
                        <a:avLst/>
                      </a:prstGeom>
                    </p:spPr>
                  </p:pic>
                </p:oleObj>
              </mc:Fallback>
            </mc:AlternateContent>
          </a:graphicData>
        </a:graphic>
      </p:graphicFrame>
      <p:cxnSp>
        <p:nvCxnSpPr>
          <p:cNvPr id="22" name="Connector: Elbow 21"/>
          <p:cNvCxnSpPr>
            <a:cxnSpLocks/>
            <a:stCxn id="21" idx="0"/>
          </p:cNvCxnSpPr>
          <p:nvPr/>
        </p:nvCxnSpPr>
        <p:spPr>
          <a:xfrm rot="16200000" flipV="1">
            <a:off x="5295992" y="3494917"/>
            <a:ext cx="1741700" cy="1815332"/>
          </a:xfrm>
          <a:prstGeom prst="bentConnector2">
            <a:avLst/>
          </a:prstGeom>
          <a:ln w="38100">
            <a:solidFill>
              <a:srgbClr val="0071C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p:cNvCxnSpPr>
          <p:nvPr/>
        </p:nvCxnSpPr>
        <p:spPr>
          <a:xfrm rot="10800000" flipV="1">
            <a:off x="1639901" y="1785555"/>
            <a:ext cx="7387209" cy="840791"/>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p:cNvCxnSpPr>
          <p:nvPr/>
        </p:nvCxnSpPr>
        <p:spPr>
          <a:xfrm rot="10800000" flipV="1">
            <a:off x="3665084" y="2025644"/>
            <a:ext cx="5362026" cy="600703"/>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nvGraphicFramePr>
        <p:xfrm>
          <a:off x="8181214" y="1496829"/>
          <a:ext cx="1093638" cy="1093638"/>
        </p:xfrm>
        <a:graphic>
          <a:graphicData uri="http://schemas.openxmlformats.org/presentationml/2006/ole">
            <mc:AlternateContent xmlns:mc="http://schemas.openxmlformats.org/markup-compatibility/2006">
              <mc:Choice xmlns:v="urn:schemas-microsoft-com:vml" Requires="v">
                <p:oleObj spid="_x0000_s5123" name="CorelDRAW" r:id="rId7" imgW="344725" imgH="344125" progId="CorelDraw.Graphic.17">
                  <p:embed/>
                </p:oleObj>
              </mc:Choice>
              <mc:Fallback>
                <p:oleObj name="CorelDRAW" r:id="rId7" imgW="344725" imgH="344125" progId="CorelDraw.Graphic.17">
                  <p:embed/>
                  <p:pic>
                    <p:nvPicPr>
                      <p:cNvPr id="30" name="Object 29"/>
                      <p:cNvPicPr/>
                      <p:nvPr/>
                    </p:nvPicPr>
                    <p:blipFill>
                      <a:blip r:embed="rId8"/>
                      <a:stretch>
                        <a:fillRect/>
                      </a:stretch>
                    </p:blipFill>
                    <p:spPr>
                      <a:xfrm>
                        <a:off x="8181214" y="1496829"/>
                        <a:ext cx="1093638" cy="1093638"/>
                      </a:xfrm>
                      <a:prstGeom prst="rect">
                        <a:avLst/>
                      </a:prstGeom>
                    </p:spPr>
                  </p:pic>
                </p:oleObj>
              </mc:Fallback>
            </mc:AlternateContent>
          </a:graphicData>
        </a:graphic>
      </p:graphicFrame>
      <p:sp>
        <p:nvSpPr>
          <p:cNvPr id="31" name="Rectangle 30"/>
          <p:cNvSpPr/>
          <p:nvPr/>
        </p:nvSpPr>
        <p:spPr bwMode="auto">
          <a:xfrm>
            <a:off x="7981278" y="1298051"/>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9B3D8"/>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VNet1</a:t>
            </a:r>
          </a:p>
        </p:txBody>
      </p:sp>
      <p:sp>
        <p:nvSpPr>
          <p:cNvPr id="34" name="Rectangle 33"/>
          <p:cNvSpPr/>
          <p:nvPr/>
        </p:nvSpPr>
        <p:spPr>
          <a:xfrm>
            <a:off x="5983202" y="1396537"/>
            <a:ext cx="1091307" cy="271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r>
              <a:rPr kumimoji="0" lang="en-US" sz="1176" b="1" i="0" u="none" strike="noStrike" kern="1200" cap="none" spc="0" normalizeH="0" baseline="0" noProof="0" dirty="0">
                <a:ln>
                  <a:noFill/>
                </a:ln>
                <a:solidFill>
                  <a:srgbClr val="0070C0"/>
                </a:solidFill>
                <a:effectLst/>
                <a:uLnTx/>
                <a:uFillTx/>
                <a:latin typeface="Segoe UI Semilight"/>
                <a:ea typeface="+mn-ea"/>
                <a:cs typeface="+mn-cs"/>
              </a:rPr>
              <a:t>-to-</a:t>
            </a: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endParaRPr kumimoji="0" lang="en-US" sz="1176" b="0" i="0" u="none" strike="noStrike" kern="1200" cap="none" spc="0" normalizeH="0" baseline="0" noProof="0" dirty="0">
              <a:ln>
                <a:noFill/>
              </a:ln>
              <a:solidFill>
                <a:srgbClr val="0070C0"/>
              </a:solidFill>
              <a:effectLst/>
              <a:uLnTx/>
              <a:uFillTx/>
              <a:latin typeface="Segoe UI Semilight"/>
              <a:ea typeface="+mn-ea"/>
              <a:cs typeface="+mn-cs"/>
            </a:endParaRPr>
          </a:p>
        </p:txBody>
      </p:sp>
      <p:grpSp>
        <p:nvGrpSpPr>
          <p:cNvPr id="35" name="Group 34"/>
          <p:cNvGrpSpPr/>
          <p:nvPr/>
        </p:nvGrpSpPr>
        <p:grpSpPr>
          <a:xfrm>
            <a:off x="3508778" y="4011055"/>
            <a:ext cx="3156949" cy="1197153"/>
            <a:chOff x="3579137" y="3073444"/>
            <a:chExt cx="3220252" cy="1221157"/>
          </a:xfrm>
        </p:grpSpPr>
        <p:sp>
          <p:nvSpPr>
            <p:cNvPr id="36" name="TextBox 35"/>
            <p:cNvSpPr txBox="1"/>
            <p:nvPr/>
          </p:nvSpPr>
          <p:spPr>
            <a:xfrm>
              <a:off x="5126726" y="3073444"/>
              <a:ext cx="1672663"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Network isolation </a:t>
              </a:r>
              <a:r>
                <a:rPr kumimoji="0" lang="en-US" sz="1176" b="0" i="0" u="none" strike="noStrike" kern="1200" cap="none" spc="0" normalizeH="0" baseline="0" noProof="0" dirty="0">
                  <a:ln>
                    <a:noFill/>
                  </a:ln>
                  <a:solidFill>
                    <a:srgbClr val="002060"/>
                  </a:solidFill>
                  <a:effectLst/>
                  <a:uLnTx/>
                  <a:uFillTx/>
                  <a:latin typeface="Segoe UI Semilight"/>
                  <a:ea typeface="+mn-ea"/>
                  <a:cs typeface="+mn-cs"/>
                </a:rPr>
                <a:t>(customer VNET)</a:t>
              </a:r>
            </a:p>
          </p:txBody>
        </p:sp>
        <p:cxnSp>
          <p:nvCxnSpPr>
            <p:cNvPr id="37" name="Straight Arrow Connector 36"/>
            <p:cNvCxnSpPr>
              <a:cxnSpLocks/>
              <a:stCxn id="36" idx="1"/>
              <a:endCxn id="4" idx="3"/>
            </p:cNvCxnSpPr>
            <p:nvPr/>
          </p:nvCxnSpPr>
          <p:spPr>
            <a:xfrm flipH="1">
              <a:off x="3579137" y="3304276"/>
              <a:ext cx="1547589" cy="990325"/>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451593" y="5027362"/>
            <a:ext cx="2241753" cy="452590"/>
            <a:chOff x="4540856" y="4110130"/>
            <a:chExt cx="2286705" cy="461665"/>
          </a:xfrm>
        </p:grpSpPr>
        <p:sp>
          <p:nvSpPr>
            <p:cNvPr id="39" name="TextBox 38"/>
            <p:cNvSpPr txBox="1"/>
            <p:nvPr/>
          </p:nvSpPr>
          <p:spPr>
            <a:xfrm>
              <a:off x="5126726" y="4110130"/>
              <a:ext cx="1700835"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rPr>
                <a:t>Tenant isolation</a:t>
              </a:r>
              <a:endParaRPr kumimoji="0" lang="sr-Cyrl-R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A379AE"/>
                  </a:solidFill>
                  <a:effectLst/>
                  <a:uLnTx/>
                  <a:uFillTx/>
                  <a:latin typeface="Segoe UI Semilight"/>
                  <a:ea typeface="+mn-ea"/>
                  <a:cs typeface="+mn-cs"/>
                </a:rPr>
                <a:t>(compute, storage)</a:t>
              </a:r>
            </a:p>
          </p:txBody>
        </p:sp>
        <p:cxnSp>
          <p:nvCxnSpPr>
            <p:cNvPr id="40" name="Straight Arrow Connector 39"/>
            <p:cNvCxnSpPr>
              <a:cxnSpLocks/>
              <a:stCxn id="39" idx="1"/>
            </p:cNvCxnSpPr>
            <p:nvPr/>
          </p:nvCxnSpPr>
          <p:spPr>
            <a:xfrm flipH="1">
              <a:off x="4540856" y="4340963"/>
              <a:ext cx="585870" cy="0"/>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rot="16200000">
            <a:off x="2240566" y="3546077"/>
            <a:ext cx="3805963" cy="30348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a:t>
            </a:r>
            <a:r>
              <a:rPr kumimoji="0" lang="en-US" sz="1372" b="1" i="0" u="none" strike="noStrike" kern="1200" cap="none" spc="0" normalizeH="0" baseline="0" noProof="0" dirty="0">
                <a:ln>
                  <a:noFill/>
                </a:ln>
                <a:solidFill>
                  <a:srgbClr val="66C491"/>
                </a:solidFill>
                <a:effectLst/>
                <a:uLnTx/>
                <a:uFillTx/>
                <a:latin typeface="Segoe UI" panose="020B0502040204020203" pitchFamily="34" charset="0"/>
                <a:ea typeface="+mn-ea"/>
                <a:cs typeface="Segoe UI" panose="020B0502040204020203" pitchFamily="34" charset="0"/>
              </a:rPr>
              <a:t>Multi-Region</a:t>
            </a: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 replication and failover</a:t>
            </a:r>
            <a:endParaRPr kumimoji="0" lang="en-US" sz="1372"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sp>
        <p:nvSpPr>
          <p:cNvPr id="42" name="TextBox 41"/>
          <p:cNvSpPr txBox="1"/>
          <p:nvPr/>
        </p:nvSpPr>
        <p:spPr>
          <a:xfrm>
            <a:off x="9027111" y="826484"/>
            <a:ext cx="1494042" cy="45259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Web 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(public IP)</a:t>
            </a:r>
          </a:p>
        </p:txBody>
      </p:sp>
      <p:grpSp>
        <p:nvGrpSpPr>
          <p:cNvPr id="53" name="Group 52">
            <a:extLst>
              <a:ext uri="{FF2B5EF4-FFF2-40B4-BE49-F238E27FC236}">
                <a16:creationId xmlns:a16="http://schemas.microsoft.com/office/drawing/2014/main" id="{3BD5E4A3-E5B9-4AF7-800A-7256EC2EBD9A}"/>
              </a:ext>
            </a:extLst>
          </p:cNvPr>
          <p:cNvGrpSpPr/>
          <p:nvPr/>
        </p:nvGrpSpPr>
        <p:grpSpPr>
          <a:xfrm>
            <a:off x="7705254" y="3276438"/>
            <a:ext cx="4111383" cy="780290"/>
            <a:chOff x="7705254" y="3276438"/>
            <a:chExt cx="4111383" cy="780290"/>
          </a:xfrm>
        </p:grpSpPr>
        <p:pic>
          <p:nvPicPr>
            <p:cNvPr id="46" name="Graphic 45">
              <a:extLst>
                <a:ext uri="{FF2B5EF4-FFF2-40B4-BE49-F238E27FC236}">
                  <a16:creationId xmlns:a16="http://schemas.microsoft.com/office/drawing/2014/main" id="{3E4E22F6-83EE-4231-9F9E-B32D5F0F45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05254" y="3429000"/>
              <a:ext cx="537658" cy="537658"/>
            </a:xfrm>
            <a:prstGeom prst="rect">
              <a:avLst/>
            </a:prstGeom>
          </p:spPr>
        </p:pic>
        <p:pic>
          <p:nvPicPr>
            <p:cNvPr id="47" name="Graphic 46">
              <a:extLst>
                <a:ext uri="{FF2B5EF4-FFF2-40B4-BE49-F238E27FC236}">
                  <a16:creationId xmlns:a16="http://schemas.microsoft.com/office/drawing/2014/main" id="{9F0B3D41-E5E9-408D-B3B0-BA8BD4C6897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8140" y="3429000"/>
              <a:ext cx="537658" cy="537658"/>
            </a:xfrm>
            <a:prstGeom prst="rect">
              <a:avLst/>
            </a:prstGeom>
          </p:spPr>
        </p:pic>
        <p:pic>
          <p:nvPicPr>
            <p:cNvPr id="49" name="Picture 48">
              <a:extLst>
                <a:ext uri="{FF2B5EF4-FFF2-40B4-BE49-F238E27FC236}">
                  <a16:creationId xmlns:a16="http://schemas.microsoft.com/office/drawing/2014/main" id="{474DD870-CE53-40AC-BA9E-DA2DD6FD33FD}"/>
                </a:ext>
              </a:extLst>
            </p:cNvPr>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9322719" y="3276438"/>
              <a:ext cx="780290" cy="780290"/>
            </a:xfrm>
            <a:prstGeom prst="rect">
              <a:avLst/>
            </a:prstGeom>
          </p:spPr>
        </p:pic>
        <p:pic>
          <p:nvPicPr>
            <p:cNvPr id="51" name="Picture 50">
              <a:extLst>
                <a:ext uri="{FF2B5EF4-FFF2-40B4-BE49-F238E27FC236}">
                  <a16:creationId xmlns:a16="http://schemas.microsoft.com/office/drawing/2014/main" id="{209F712F-934F-4EDB-A692-FF432F474BDE}"/>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10372606" y="3356350"/>
              <a:ext cx="682936" cy="682936"/>
            </a:xfrm>
            <a:prstGeom prst="rect">
              <a:avLst/>
            </a:prstGeom>
          </p:spPr>
        </p:pic>
        <p:pic>
          <p:nvPicPr>
            <p:cNvPr id="52" name="Picture 51">
              <a:extLst>
                <a:ext uri="{FF2B5EF4-FFF2-40B4-BE49-F238E27FC236}">
                  <a16:creationId xmlns:a16="http://schemas.microsoft.com/office/drawing/2014/main" id="{B72D0322-286D-4AD9-AEB5-A0C0335BB0D3}"/>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rot="16200000">
              <a:off x="11333040" y="3460799"/>
              <a:ext cx="483597" cy="483597"/>
            </a:xfrm>
            <a:prstGeom prst="rect">
              <a:avLst/>
            </a:prstGeom>
          </p:spPr>
        </p:pic>
      </p:grpSp>
      <p:pic>
        <p:nvPicPr>
          <p:cNvPr id="55" name="Picture 54">
            <a:extLst>
              <a:ext uri="{FF2B5EF4-FFF2-40B4-BE49-F238E27FC236}">
                <a16:creationId xmlns:a16="http://schemas.microsoft.com/office/drawing/2014/main" id="{490F240E-23B8-484E-88EB-69E148648A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76932" y="4916666"/>
            <a:ext cx="1141927" cy="1141927"/>
          </a:xfrm>
          <a:prstGeom prst="rect">
            <a:avLst/>
          </a:prstGeom>
        </p:spPr>
      </p:pic>
      <p:grpSp>
        <p:nvGrpSpPr>
          <p:cNvPr id="3" name="Group 2">
            <a:extLst>
              <a:ext uri="{FF2B5EF4-FFF2-40B4-BE49-F238E27FC236}">
                <a16:creationId xmlns:a16="http://schemas.microsoft.com/office/drawing/2014/main" id="{71B6E926-88D0-4B5D-89FB-7606150C4B05}"/>
              </a:ext>
            </a:extLst>
          </p:cNvPr>
          <p:cNvGrpSpPr/>
          <p:nvPr/>
        </p:nvGrpSpPr>
        <p:grpSpPr>
          <a:xfrm>
            <a:off x="408103" y="3944396"/>
            <a:ext cx="3100676" cy="2527624"/>
            <a:chOff x="553246" y="2630419"/>
            <a:chExt cx="4168375" cy="3213861"/>
          </a:xfrm>
        </p:grpSpPr>
        <p:sp>
          <p:nvSpPr>
            <p:cNvPr id="4" name="Rectangle 3"/>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Box 6"/>
            <p:cNvSpPr txBox="1"/>
            <p:nvPr/>
          </p:nvSpPr>
          <p:spPr>
            <a:xfrm>
              <a:off x="1035408" y="3884245"/>
              <a:ext cx="1208985"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#1</a:t>
              </a:r>
            </a:p>
          </p:txBody>
        </p:sp>
        <p:sp>
          <p:nvSpPr>
            <p:cNvPr id="8" name="TextBox 7"/>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#2</a:t>
              </a:r>
            </a:p>
          </p:txBody>
        </p:sp>
        <p:cxnSp>
          <p:nvCxnSpPr>
            <p:cNvPr id="28" name="Connector: Elbow 27"/>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4522" y="5093649"/>
              <a:ext cx="1233030"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#3</a:t>
              </a:r>
            </a:p>
          </p:txBody>
        </p:sp>
        <p:pic>
          <p:nvPicPr>
            <p:cNvPr id="57" name="Picture 56">
              <a:extLst>
                <a:ext uri="{FF2B5EF4-FFF2-40B4-BE49-F238E27FC236}">
                  <a16:creationId xmlns:a16="http://schemas.microsoft.com/office/drawing/2014/main" id="{1E23AFBD-0677-4584-A117-A29F3852C944}"/>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1249755" y="3058738"/>
              <a:ext cx="780290" cy="780290"/>
            </a:xfrm>
            <a:prstGeom prst="rect">
              <a:avLst/>
            </a:prstGeom>
          </p:spPr>
        </p:pic>
        <p:pic>
          <p:nvPicPr>
            <p:cNvPr id="58" name="Picture 57">
              <a:extLst>
                <a:ext uri="{FF2B5EF4-FFF2-40B4-BE49-F238E27FC236}">
                  <a16:creationId xmlns:a16="http://schemas.microsoft.com/office/drawing/2014/main" id="{EA43A7EA-A62C-4138-AF90-B4C28D5C7802}"/>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3328528" y="3058738"/>
              <a:ext cx="780290" cy="780290"/>
            </a:xfrm>
            <a:prstGeom prst="rect">
              <a:avLst/>
            </a:prstGeom>
          </p:spPr>
        </p:pic>
        <p:pic>
          <p:nvPicPr>
            <p:cNvPr id="59" name="Picture 58">
              <a:extLst>
                <a:ext uri="{FF2B5EF4-FFF2-40B4-BE49-F238E27FC236}">
                  <a16:creationId xmlns:a16="http://schemas.microsoft.com/office/drawing/2014/main" id="{AB384763-CD3F-490E-8178-FC36D733E958}"/>
                </a:ext>
              </a:extLst>
            </p:cNvPr>
            <p:cNvPicPr>
              <a:picLocks noChangeAspect="1"/>
            </p:cNvPicPr>
            <p:nvPr/>
          </p:nvPicPr>
          <p:blipFill>
            <a:blip r:embed="rId14" cstate="print">
              <a:duotone>
                <a:schemeClr val="accent5">
                  <a:shade val="45000"/>
                  <a:satMod val="135000"/>
                </a:schemeClr>
                <a:prstClr val="white"/>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1297125" y="4291337"/>
              <a:ext cx="780290" cy="780290"/>
            </a:xfrm>
            <a:prstGeom prst="rect">
              <a:avLst/>
            </a:prstGeom>
          </p:spPr>
        </p:pic>
      </p:grpSp>
      <p:grpSp>
        <p:nvGrpSpPr>
          <p:cNvPr id="43" name="Group 42">
            <a:extLst>
              <a:ext uri="{FF2B5EF4-FFF2-40B4-BE49-F238E27FC236}">
                <a16:creationId xmlns:a16="http://schemas.microsoft.com/office/drawing/2014/main" id="{E6E2E88A-2142-4578-AF34-04DD7961E2DB}"/>
              </a:ext>
            </a:extLst>
          </p:cNvPr>
          <p:cNvGrpSpPr/>
          <p:nvPr/>
        </p:nvGrpSpPr>
        <p:grpSpPr>
          <a:xfrm>
            <a:off x="369194" y="1379489"/>
            <a:ext cx="3111839" cy="2371882"/>
            <a:chOff x="553246" y="2630419"/>
            <a:chExt cx="4168375" cy="3213861"/>
          </a:xfrm>
        </p:grpSpPr>
        <p:sp>
          <p:nvSpPr>
            <p:cNvPr id="44" name="Rectangle 43">
              <a:extLst>
                <a:ext uri="{FF2B5EF4-FFF2-40B4-BE49-F238E27FC236}">
                  <a16:creationId xmlns:a16="http://schemas.microsoft.com/office/drawing/2014/main" id="{B17284DD-1D3F-44E2-99EE-D9E407C6B1BB}"/>
                </a:ext>
              </a:extLst>
            </p:cNvPr>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9A0BD45-D71B-4FD1-A874-24CA3D8C630A}"/>
                </a:ext>
              </a:extLst>
            </p:cNvPr>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TextBox 47">
              <a:extLst>
                <a:ext uri="{FF2B5EF4-FFF2-40B4-BE49-F238E27FC236}">
                  <a16:creationId xmlns:a16="http://schemas.microsoft.com/office/drawing/2014/main" id="{1B13E1A7-88A5-43AE-93EB-42E65D25B74C}"/>
                </a:ext>
              </a:extLst>
            </p:cNvPr>
            <p:cNvSpPr txBox="1"/>
            <p:nvPr/>
          </p:nvSpPr>
          <p:spPr>
            <a:xfrm>
              <a:off x="1035408" y="3884245"/>
              <a:ext cx="1208985"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#1</a:t>
              </a:r>
            </a:p>
          </p:txBody>
        </p:sp>
        <p:sp>
          <p:nvSpPr>
            <p:cNvPr id="50" name="TextBox 49">
              <a:extLst>
                <a:ext uri="{FF2B5EF4-FFF2-40B4-BE49-F238E27FC236}">
                  <a16:creationId xmlns:a16="http://schemas.microsoft.com/office/drawing/2014/main" id="{2778E580-B0DA-497D-8EB4-90BB00BF2FD0}"/>
                </a:ext>
              </a:extLst>
            </p:cNvPr>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#2</a:t>
              </a:r>
            </a:p>
          </p:txBody>
        </p:sp>
        <p:cxnSp>
          <p:nvCxnSpPr>
            <p:cNvPr id="54" name="Connector: Elbow 53">
              <a:extLst>
                <a:ext uri="{FF2B5EF4-FFF2-40B4-BE49-F238E27FC236}">
                  <a16:creationId xmlns:a16="http://schemas.microsoft.com/office/drawing/2014/main" id="{22002360-CE40-464B-95B5-C51BA32EC231}"/>
                </a:ext>
              </a:extLst>
            </p:cNvPr>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C45089-659D-42D9-A4EC-DB6890B343A0}"/>
                </a:ext>
              </a:extLst>
            </p:cNvPr>
            <p:cNvSpPr txBox="1"/>
            <p:nvPr/>
          </p:nvSpPr>
          <p:spPr>
            <a:xfrm>
              <a:off x="1024522" y="5093649"/>
              <a:ext cx="1233030"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#3</a:t>
              </a:r>
            </a:p>
          </p:txBody>
        </p:sp>
        <p:pic>
          <p:nvPicPr>
            <p:cNvPr id="60" name="Picture 59">
              <a:extLst>
                <a:ext uri="{FF2B5EF4-FFF2-40B4-BE49-F238E27FC236}">
                  <a16:creationId xmlns:a16="http://schemas.microsoft.com/office/drawing/2014/main" id="{D2912705-FA17-41B0-99E5-C622DA94C036}"/>
                </a:ext>
              </a:extLst>
            </p:cNvPr>
            <p:cNvPicPr>
              <a:picLocks noChangeAspect="1"/>
            </p:cNvPicPr>
            <p:nvPr/>
          </p:nvPicPr>
          <p:blipFill>
            <a:blip r:embed="rId16" cstate="print">
              <a:duotone>
                <a:schemeClr val="accent5">
                  <a:shade val="45000"/>
                  <a:satMod val="135000"/>
                </a:schemeClr>
                <a:prstClr val="white"/>
              </a:duotone>
              <a:extLst>
                <a:ext uri="{BEBA8EAE-BF5A-486C-A8C5-ECC9F3942E4B}">
                  <a14:imgProps xmlns:a14="http://schemas.microsoft.com/office/drawing/2010/main">
                    <a14:imgLayer r:embed="rId17">
                      <a14:imgEffect>
                        <a14:saturation sat="33000"/>
                      </a14:imgEffect>
                    </a14:imgLayer>
                  </a14:imgProps>
                </a:ext>
                <a:ext uri="{28A0092B-C50C-407E-A947-70E740481C1C}">
                  <a14:useLocalDpi xmlns:a14="http://schemas.microsoft.com/office/drawing/2010/main" val="0"/>
                </a:ext>
              </a:extLst>
            </a:blip>
            <a:stretch>
              <a:fillRect/>
            </a:stretch>
          </p:blipFill>
          <p:spPr>
            <a:xfrm>
              <a:off x="1249755" y="3058738"/>
              <a:ext cx="780290" cy="780290"/>
            </a:xfrm>
            <a:prstGeom prst="rect">
              <a:avLst/>
            </a:prstGeom>
          </p:spPr>
        </p:pic>
        <p:pic>
          <p:nvPicPr>
            <p:cNvPr id="61" name="Picture 60">
              <a:extLst>
                <a:ext uri="{FF2B5EF4-FFF2-40B4-BE49-F238E27FC236}">
                  <a16:creationId xmlns:a16="http://schemas.microsoft.com/office/drawing/2014/main" id="{2631EDD7-BBD6-4DEE-8C5E-954DB9E5473C}"/>
                </a:ext>
              </a:extLst>
            </p:cNvPr>
            <p:cNvPicPr>
              <a:picLocks noChangeAspect="1"/>
            </p:cNvPicPr>
            <p:nvPr/>
          </p:nvPicPr>
          <p:blipFill>
            <a:blip r:embed="rId16" cstate="print">
              <a:duotone>
                <a:schemeClr val="accent5">
                  <a:shade val="45000"/>
                  <a:satMod val="135000"/>
                </a:schemeClr>
                <a:prstClr val="white"/>
              </a:duotone>
              <a:extLst>
                <a:ext uri="{BEBA8EAE-BF5A-486C-A8C5-ECC9F3942E4B}">
                  <a14:imgProps xmlns:a14="http://schemas.microsoft.com/office/drawing/2010/main">
                    <a14:imgLayer r:embed="rId17">
                      <a14:imgEffect>
                        <a14:saturation sat="33000"/>
                      </a14:imgEffect>
                    </a14:imgLayer>
                  </a14:imgProps>
                </a:ext>
                <a:ext uri="{28A0092B-C50C-407E-A947-70E740481C1C}">
                  <a14:useLocalDpi xmlns:a14="http://schemas.microsoft.com/office/drawing/2010/main" val="0"/>
                </a:ext>
              </a:extLst>
            </a:blip>
            <a:stretch>
              <a:fillRect/>
            </a:stretch>
          </p:blipFill>
          <p:spPr>
            <a:xfrm>
              <a:off x="3328528" y="3058738"/>
              <a:ext cx="780290" cy="780290"/>
            </a:xfrm>
            <a:prstGeom prst="rect">
              <a:avLst/>
            </a:prstGeom>
          </p:spPr>
        </p:pic>
        <p:pic>
          <p:nvPicPr>
            <p:cNvPr id="62" name="Picture 61">
              <a:extLst>
                <a:ext uri="{FF2B5EF4-FFF2-40B4-BE49-F238E27FC236}">
                  <a16:creationId xmlns:a16="http://schemas.microsoft.com/office/drawing/2014/main" id="{6BBA8DEB-68AC-45A5-B880-E54BAFF77A3E}"/>
                </a:ext>
              </a:extLst>
            </p:cNvPr>
            <p:cNvPicPr>
              <a:picLocks noChangeAspect="1"/>
            </p:cNvPicPr>
            <p:nvPr/>
          </p:nvPicPr>
          <p:blipFill>
            <a:blip r:embed="rId16" cstate="print">
              <a:duotone>
                <a:schemeClr val="accent5">
                  <a:shade val="45000"/>
                  <a:satMod val="135000"/>
                </a:schemeClr>
                <a:prstClr val="white"/>
              </a:duotone>
              <a:extLst>
                <a:ext uri="{BEBA8EAE-BF5A-486C-A8C5-ECC9F3942E4B}">
                  <a14:imgProps xmlns:a14="http://schemas.microsoft.com/office/drawing/2010/main">
                    <a14:imgLayer r:embed="rId17">
                      <a14:imgEffect>
                        <a14:saturation sat="33000"/>
                      </a14:imgEffect>
                    </a14:imgLayer>
                  </a14:imgProps>
                </a:ext>
                <a:ext uri="{28A0092B-C50C-407E-A947-70E740481C1C}">
                  <a14:useLocalDpi xmlns:a14="http://schemas.microsoft.com/office/drawing/2010/main" val="0"/>
                </a:ext>
              </a:extLst>
            </a:blip>
            <a:stretch>
              <a:fillRect/>
            </a:stretch>
          </p:blipFill>
          <p:spPr>
            <a:xfrm>
              <a:off x="1297125" y="4291337"/>
              <a:ext cx="780290" cy="780290"/>
            </a:xfrm>
            <a:prstGeom prst="rect">
              <a:avLst/>
            </a:prstGeom>
          </p:spPr>
        </p:pic>
      </p:grpSp>
      <p:graphicFrame>
        <p:nvGraphicFramePr>
          <p:cNvPr id="63" name="Object 62">
            <a:extLst>
              <a:ext uri="{FF2B5EF4-FFF2-40B4-BE49-F238E27FC236}">
                <a16:creationId xmlns:a16="http://schemas.microsoft.com/office/drawing/2014/main" id="{6EDBD24C-2634-42EE-A6BF-5E324198CC2C}"/>
              </a:ext>
            </a:extLst>
          </p:cNvPr>
          <p:cNvGraphicFramePr>
            <a:graphicFrameLocks noChangeAspect="1"/>
          </p:cNvGraphicFramePr>
          <p:nvPr/>
        </p:nvGraphicFramePr>
        <p:xfrm>
          <a:off x="10625511" y="1477882"/>
          <a:ext cx="1093638" cy="1093638"/>
        </p:xfrm>
        <a:graphic>
          <a:graphicData uri="http://schemas.openxmlformats.org/presentationml/2006/ole">
            <mc:AlternateContent xmlns:mc="http://schemas.openxmlformats.org/markup-compatibility/2006">
              <mc:Choice xmlns:v="urn:schemas-microsoft-com:vml" Requires="v">
                <p:oleObj spid="_x0000_s5124" name="CorelDRAW" r:id="rId7" imgW="344725" imgH="344125" progId="CorelDraw.Graphic.17">
                  <p:embed/>
                </p:oleObj>
              </mc:Choice>
              <mc:Fallback>
                <p:oleObj name="CorelDRAW" r:id="rId7" imgW="344725" imgH="344125" progId="CorelDraw.Graphic.17">
                  <p:embed/>
                  <p:pic>
                    <p:nvPicPr>
                      <p:cNvPr id="63" name="Object 62">
                        <a:extLst>
                          <a:ext uri="{FF2B5EF4-FFF2-40B4-BE49-F238E27FC236}">
                            <a16:creationId xmlns:a16="http://schemas.microsoft.com/office/drawing/2014/main" id="{6EDBD24C-2634-42EE-A6BF-5E324198CC2C}"/>
                          </a:ext>
                        </a:extLst>
                      </p:cNvPr>
                      <p:cNvPicPr/>
                      <p:nvPr/>
                    </p:nvPicPr>
                    <p:blipFill>
                      <a:blip r:embed="rId8"/>
                      <a:stretch>
                        <a:fillRect/>
                      </a:stretch>
                    </p:blipFill>
                    <p:spPr>
                      <a:xfrm>
                        <a:off x="10625511" y="1477882"/>
                        <a:ext cx="1093638" cy="1093638"/>
                      </a:xfrm>
                      <a:prstGeom prst="rect">
                        <a:avLst/>
                      </a:prstGeom>
                    </p:spPr>
                  </p:pic>
                </p:oleObj>
              </mc:Fallback>
            </mc:AlternateContent>
          </a:graphicData>
        </a:graphic>
      </p:graphicFrame>
      <p:sp>
        <p:nvSpPr>
          <p:cNvPr id="64" name="Rectangle 63">
            <a:extLst>
              <a:ext uri="{FF2B5EF4-FFF2-40B4-BE49-F238E27FC236}">
                <a16:creationId xmlns:a16="http://schemas.microsoft.com/office/drawing/2014/main" id="{E7BC6C7A-C207-4E51-859C-FC7DDF636124}"/>
              </a:ext>
            </a:extLst>
          </p:cNvPr>
          <p:cNvSpPr/>
          <p:nvPr/>
        </p:nvSpPr>
        <p:spPr bwMode="auto">
          <a:xfrm>
            <a:off x="10425575" y="1279104"/>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9B3D8"/>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VNet1</a:t>
            </a:r>
          </a:p>
        </p:txBody>
      </p:sp>
      <p:cxnSp>
        <p:nvCxnSpPr>
          <p:cNvPr id="65" name="Straight Arrow Connector 64">
            <a:extLst>
              <a:ext uri="{FF2B5EF4-FFF2-40B4-BE49-F238E27FC236}">
                <a16:creationId xmlns:a16="http://schemas.microsoft.com/office/drawing/2014/main" id="{01E1932B-3B3C-4DB9-97C6-E2B0B1C277A4}"/>
              </a:ext>
            </a:extLst>
          </p:cNvPr>
          <p:cNvCxnSpPr>
            <a:cxnSpLocks/>
          </p:cNvCxnSpPr>
          <p:nvPr/>
        </p:nvCxnSpPr>
        <p:spPr>
          <a:xfrm flipH="1" flipV="1">
            <a:off x="3758577" y="2571520"/>
            <a:ext cx="1284641" cy="368957"/>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99FBC5-1BB0-44C8-AE2D-CE8650F15255}"/>
              </a:ext>
            </a:extLst>
          </p:cNvPr>
          <p:cNvSpPr txBox="1"/>
          <p:nvPr/>
        </p:nvSpPr>
        <p:spPr>
          <a:xfrm>
            <a:off x="369194" y="1013782"/>
            <a:ext cx="1184940" cy="27328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Azure Region</a:t>
            </a:r>
            <a:r>
              <a:rPr kumimoji="0" lang="en-US" sz="1176" b="1" i="0" u="none" strike="noStrike" kern="1200" cap="none" spc="0" normalizeH="0" noProof="0" dirty="0">
                <a:ln>
                  <a:noFill/>
                </a:ln>
                <a:solidFill>
                  <a:srgbClr val="0071C5"/>
                </a:solidFill>
                <a:effectLst/>
                <a:uLnTx/>
                <a:uFillTx/>
                <a:latin typeface="Segoe UI Semilight"/>
                <a:ea typeface="+mn-ea"/>
                <a:cs typeface="+mn-cs"/>
              </a:rPr>
              <a:t> 1</a:t>
            </a:r>
            <a:endParaRPr kumimoji="0" lang="en-US" sz="1176" b="1" i="0" u="none" strike="noStrike" kern="1200" cap="none" spc="0" normalizeH="0" baseline="0" noProof="0" dirty="0">
              <a:ln>
                <a:noFill/>
              </a:ln>
              <a:solidFill>
                <a:srgbClr val="0071C5"/>
              </a:solidFill>
              <a:effectLst/>
              <a:uLnTx/>
              <a:uFillTx/>
              <a:latin typeface="Segoe UI Semilight"/>
              <a:ea typeface="+mn-ea"/>
              <a:cs typeface="+mn-cs"/>
            </a:endParaRPr>
          </a:p>
        </p:txBody>
      </p:sp>
      <p:sp>
        <p:nvSpPr>
          <p:cNvPr id="67" name="TextBox 66">
            <a:extLst>
              <a:ext uri="{FF2B5EF4-FFF2-40B4-BE49-F238E27FC236}">
                <a16:creationId xmlns:a16="http://schemas.microsoft.com/office/drawing/2014/main" id="{BF41FA54-DB76-4B8A-AA37-FE718BEE3323}"/>
              </a:ext>
            </a:extLst>
          </p:cNvPr>
          <p:cNvSpPr txBox="1"/>
          <p:nvPr/>
        </p:nvSpPr>
        <p:spPr>
          <a:xfrm>
            <a:off x="408103" y="6577260"/>
            <a:ext cx="1223592" cy="27328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Azure Region</a:t>
            </a:r>
            <a:r>
              <a:rPr kumimoji="0" lang="en-US" sz="1176" b="1" i="0" u="none" strike="noStrike" kern="1200" cap="none" spc="0" normalizeH="0" noProof="0" dirty="0">
                <a:ln>
                  <a:noFill/>
                </a:ln>
                <a:solidFill>
                  <a:srgbClr val="0071C5"/>
                </a:solidFill>
                <a:effectLst/>
                <a:uLnTx/>
                <a:uFillTx/>
                <a:latin typeface="Segoe UI Semilight"/>
                <a:ea typeface="+mn-ea"/>
                <a:cs typeface="+mn-cs"/>
              </a:rPr>
              <a:t> 2</a:t>
            </a:r>
            <a:endParaRPr kumimoji="0" lang="en-US" sz="1176" b="1" i="0" u="none" strike="noStrike" kern="1200" cap="none" spc="0" normalizeH="0" baseline="0" noProof="0" dirty="0">
              <a:ln>
                <a:noFill/>
              </a:ln>
              <a:solidFill>
                <a:srgbClr val="0071C5"/>
              </a:solidFill>
              <a:effectLst/>
              <a:uLnTx/>
              <a:uFillTx/>
              <a:latin typeface="Segoe UI Semilight"/>
              <a:ea typeface="+mn-ea"/>
              <a:cs typeface="+mn-cs"/>
            </a:endParaRPr>
          </a:p>
        </p:txBody>
      </p:sp>
      <p:sp>
        <p:nvSpPr>
          <p:cNvPr id="68" name="Cylinder 67">
            <a:extLst>
              <a:ext uri="{FF2B5EF4-FFF2-40B4-BE49-F238E27FC236}">
                <a16:creationId xmlns:a16="http://schemas.microsoft.com/office/drawing/2014/main" id="{F93592D8-C587-49E4-BE70-D907A9ADD20B}"/>
              </a:ext>
            </a:extLst>
          </p:cNvPr>
          <p:cNvSpPr/>
          <p:nvPr/>
        </p:nvSpPr>
        <p:spPr>
          <a:xfrm rot="16200000">
            <a:off x="8919717" y="4434609"/>
            <a:ext cx="370248" cy="2535529"/>
          </a:xfrm>
          <a:prstGeom prst="can">
            <a:avLst/>
          </a:prstGeom>
          <a:solidFill>
            <a:srgbClr val="00682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custDataLst>
      <p:tags r:id="rId2"/>
    </p:custDataLst>
    <p:extLst>
      <p:ext uri="{BB962C8B-B14F-4D97-AF65-F5344CB8AC3E}">
        <p14:creationId xmlns:p14="http://schemas.microsoft.com/office/powerpoint/2010/main" val="278156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par>
                                <p:cTn id="8" presetID="22" presetClass="entr" presetSubtype="2" fill="hold" nodeType="withEffect">
                                  <p:stCondLst>
                                    <p:cond delay="30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22" presetClass="entr" presetSubtype="2" fill="hold" grpId="0" nodeType="withEffect">
                                  <p:stCondLst>
                                    <p:cond delay="30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500"/>
                                        <p:tgtEl>
                                          <p:spTgt spid="4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2" fill="hold" nodeType="withEffect">
                                  <p:stCondLst>
                                    <p:cond delay="2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300"/>
                                        <p:tgtEl>
                                          <p:spTgt spid="14"/>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22" presetClass="entr" presetSubtype="2" fill="hold" nodeType="withEffect">
                                  <p:stCondLst>
                                    <p:cond delay="70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300"/>
                                        <p:tgtEl>
                                          <p:spTgt spid="15"/>
                                        </p:tgtEl>
                                      </p:cBhvr>
                                    </p:animEffect>
                                  </p:childTnLst>
                                </p:cTn>
                              </p:par>
                              <p:par>
                                <p:cTn id="26" presetID="10" presetClass="entr" presetSubtype="0" fill="hold" nodeType="withEffect">
                                  <p:stCondLst>
                                    <p:cond delay="10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22" presetClass="entr" presetSubtype="2" fill="hold" grpId="0" nodeType="withEffect">
                                  <p:stCondLst>
                                    <p:cond delay="100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par>
                                <p:cTn id="32" presetID="22" presetClass="entr" presetSubtype="2" fill="hold" nodeType="withEffect">
                                  <p:stCondLst>
                                    <p:cond delay="120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4" fill="hold" grpId="0" nodeType="withEffect">
                                  <p:stCondLst>
                                    <p:cond delay="80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par>
                                <p:cTn id="38" presetID="22" presetClass="entr" presetSubtype="4" fill="hold" grpId="0" nodeType="withEffect">
                                  <p:stCondLst>
                                    <p:cond delay="120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800"/>
                                        <p:tgtEl>
                                          <p:spTgt spid="3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14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600"/>
                                        <p:tgtEl>
                                          <p:spTgt spid="30"/>
                                        </p:tgtEl>
                                      </p:cBhvr>
                                    </p:animEffect>
                                  </p:childTnLst>
                                </p:cTn>
                              </p:par>
                              <p:par>
                                <p:cTn id="47" presetID="22" presetClass="entr" presetSubtype="2" fill="hold" nodeType="withEffect">
                                  <p:stCondLst>
                                    <p:cond delay="1800"/>
                                  </p:stCondLst>
                                  <p:childTnLst>
                                    <p:set>
                                      <p:cBhvr>
                                        <p:cTn id="48" dur="1" fill="hold">
                                          <p:stCondLst>
                                            <p:cond delay="0"/>
                                          </p:stCondLst>
                                        </p:cTn>
                                        <p:tgtEl>
                                          <p:spTgt spid="26"/>
                                        </p:tgtEl>
                                        <p:attrNameLst>
                                          <p:attrName>style.visibility</p:attrName>
                                        </p:attrNameLst>
                                      </p:cBhvr>
                                      <p:to>
                                        <p:strVal val="visible"/>
                                      </p:to>
                                    </p:set>
                                    <p:animEffect transition="in" filter="wipe(right)">
                                      <p:cBhvr>
                                        <p:cTn id="49" dur="500"/>
                                        <p:tgtEl>
                                          <p:spTgt spid="26"/>
                                        </p:tgtEl>
                                      </p:cBhvr>
                                    </p:animEffect>
                                  </p:childTnLst>
                                </p:cTn>
                              </p:par>
                              <p:par>
                                <p:cTn id="50" presetID="22" presetClass="entr" presetSubtype="2" fill="hold" nodeType="withEffect">
                                  <p:stCondLst>
                                    <p:cond delay="180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par>
                                <p:cTn id="53" presetID="1" presetClass="entr" presetSubtype="0" fill="hold" grpId="0" nodeType="withEffect">
                                  <p:stCondLst>
                                    <p:cond delay="1800"/>
                                  </p:stCondLst>
                                  <p:childTnLst>
                                    <p:set>
                                      <p:cBhvr>
                                        <p:cTn id="54" dur="1" fill="hold">
                                          <p:stCondLst>
                                            <p:cond delay="0"/>
                                          </p:stCondLst>
                                        </p:cTn>
                                        <p:tgtEl>
                                          <p:spTgt spid="34"/>
                                        </p:tgtEl>
                                        <p:attrNameLst>
                                          <p:attrName>style.visibility</p:attrName>
                                        </p:attrNameLst>
                                      </p:cBhvr>
                                      <p:to>
                                        <p:strVal val="visible"/>
                                      </p:to>
                                    </p:set>
                                  </p:childTnLst>
                                </p:cTn>
                              </p:par>
                              <p:par>
                                <p:cTn id="55" presetID="22" presetClass="entr" presetSubtype="4" fill="hold" grpId="0" nodeType="withEffect">
                                  <p:stCondLst>
                                    <p:cond delay="120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800"/>
                                        <p:tgtEl>
                                          <p:spTgt spid="64"/>
                                        </p:tgtEl>
                                      </p:cBhvr>
                                    </p:animEffect>
                                  </p:childTnLst>
                                </p:cTn>
                              </p:par>
                              <p:par>
                                <p:cTn id="58" presetID="10" presetClass="entr" presetSubtype="0" fill="hold" nodeType="withEffect">
                                  <p:stCondLst>
                                    <p:cond delay="14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600"/>
                                        <p:tgtEl>
                                          <p:spTgt spid="63"/>
                                        </p:tgtEl>
                                      </p:cBhvr>
                                    </p:animEffect>
                                  </p:childTnLst>
                                </p:cTn>
                              </p:par>
                              <p:par>
                                <p:cTn id="61" presetID="22" presetClass="entr" presetSubtype="2" fill="hold" grpId="0" nodeType="withEffect">
                                  <p:stCondLst>
                                    <p:cond delay="1000"/>
                                  </p:stCondLst>
                                  <p:childTnLst>
                                    <p:set>
                                      <p:cBhvr>
                                        <p:cTn id="62" dur="1" fill="hold">
                                          <p:stCondLst>
                                            <p:cond delay="0"/>
                                          </p:stCondLst>
                                        </p:cTn>
                                        <p:tgtEl>
                                          <p:spTgt spid="66"/>
                                        </p:tgtEl>
                                        <p:attrNameLst>
                                          <p:attrName>style.visibility</p:attrName>
                                        </p:attrNameLst>
                                      </p:cBhvr>
                                      <p:to>
                                        <p:strVal val="visible"/>
                                      </p:to>
                                    </p:set>
                                    <p:animEffect transition="in" filter="wipe(right)">
                                      <p:cBhvr>
                                        <p:cTn id="63" dur="500"/>
                                        <p:tgtEl>
                                          <p:spTgt spid="66"/>
                                        </p:tgtEl>
                                      </p:cBhvr>
                                    </p:animEffect>
                                  </p:childTnLst>
                                </p:cTn>
                              </p:par>
                              <p:par>
                                <p:cTn id="64" presetID="22" presetClass="entr" presetSubtype="2" fill="hold" grpId="0" nodeType="withEffect">
                                  <p:stCondLst>
                                    <p:cond delay="1000"/>
                                  </p:stCondLst>
                                  <p:childTnLst>
                                    <p:set>
                                      <p:cBhvr>
                                        <p:cTn id="65" dur="1" fill="hold">
                                          <p:stCondLst>
                                            <p:cond delay="0"/>
                                          </p:stCondLst>
                                        </p:cTn>
                                        <p:tgtEl>
                                          <p:spTgt spid="67"/>
                                        </p:tgtEl>
                                        <p:attrNameLst>
                                          <p:attrName>style.visibility</p:attrName>
                                        </p:attrNameLst>
                                      </p:cBhvr>
                                      <p:to>
                                        <p:strVal val="visible"/>
                                      </p:to>
                                    </p:set>
                                    <p:animEffect transition="in" filter="wipe(right)">
                                      <p:cBhvr>
                                        <p:cTn id="6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9" grpId="0"/>
      <p:bldP spid="20" grpId="0" animBg="1"/>
      <p:bldP spid="31" grpId="0" animBg="1"/>
      <p:bldP spid="34" grpId="0"/>
      <p:bldP spid="41" grpId="0"/>
      <p:bldP spid="42" grpId="0"/>
      <p:bldP spid="64" grpId="0" animBg="1"/>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26" y="167669"/>
            <a:ext cx="11277599" cy="594360"/>
          </a:xfrm>
        </p:spPr>
        <p:txBody>
          <a:bodyPr>
            <a:normAutofit fontScale="90000"/>
          </a:bodyPr>
          <a:lstStyle/>
          <a:p>
            <a:r>
              <a:rPr lang="en-US" sz="3600" dirty="0"/>
              <a:t>Integrate High Availability / Disaster Recovery (SQL PaaS)</a:t>
            </a:r>
          </a:p>
        </p:txBody>
      </p:sp>
      <p:sp>
        <p:nvSpPr>
          <p:cNvPr id="6" name="Callout: Line with Accent Bar 5"/>
          <p:cNvSpPr/>
          <p:nvPr/>
        </p:nvSpPr>
        <p:spPr bwMode="auto">
          <a:xfrm rot="5400000">
            <a:off x="9359375" y="1583864"/>
            <a:ext cx="808631" cy="4353603"/>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 name="Straight Arrow Connector 13"/>
          <p:cNvCxnSpPr>
            <a:cxnSpLocks/>
          </p:cNvCxnSpPr>
          <p:nvPr/>
        </p:nvCxnSpPr>
        <p:spPr>
          <a:xfrm flipH="1">
            <a:off x="10460436" y="5696957"/>
            <a:ext cx="416497" cy="0"/>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21" idx="3"/>
          </p:cNvCxnSpPr>
          <p:nvPr/>
        </p:nvCxnSpPr>
        <p:spPr>
          <a:xfrm flipH="1" flipV="1">
            <a:off x="7487704" y="5686629"/>
            <a:ext cx="283456" cy="10328"/>
          </a:xfrm>
          <a:prstGeom prst="straightConnector1">
            <a:avLst/>
          </a:prstGeom>
          <a:ln w="38100">
            <a:solidFill>
              <a:srgbClr val="00817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5272" y="6138254"/>
            <a:ext cx="2371489"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8171"/>
                </a:solidFill>
                <a:effectLst/>
                <a:uLnTx/>
                <a:uFillTx/>
                <a:latin typeface="Segoe UI Semilight"/>
                <a:ea typeface="+mn-ea"/>
                <a:cs typeface="+mn-cs"/>
              </a:rPr>
              <a:t>VPN tunnel or provider network</a:t>
            </a:r>
          </a:p>
        </p:txBody>
      </p:sp>
      <p:sp>
        <p:nvSpPr>
          <p:cNvPr id="19" name="TextBox 18"/>
          <p:cNvSpPr txBox="1"/>
          <p:nvPr/>
        </p:nvSpPr>
        <p:spPr>
          <a:xfrm>
            <a:off x="10701016" y="6138254"/>
            <a:ext cx="1239476"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о</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n</a:t>
            </a:r>
            <a:r>
              <a:rPr kumimoji="0" lang="sr-Cyrl-RS" sz="1176" b="1" i="0" u="none" strike="noStrike" kern="1200" cap="none" spc="0" normalizeH="0" baseline="0" noProof="0" dirty="0">
                <a:ln>
                  <a:noFill/>
                </a:ln>
                <a:solidFill>
                  <a:srgbClr val="277B9D"/>
                </a:solidFill>
                <a:effectLst/>
                <a:uLnTx/>
                <a:uFillTx/>
                <a:latin typeface="Segoe UI Semilight"/>
                <a:ea typeface="+mn-ea"/>
                <a:cs typeface="+mn-cs"/>
              </a:rPr>
              <a:t>-</a:t>
            </a:r>
            <a:r>
              <a:rPr kumimoji="0" lang="en-US" sz="1176" b="1" i="0" u="none" strike="noStrike" kern="1200" cap="none" spc="0" normalizeH="0" baseline="0" noProof="0" dirty="0">
                <a:ln>
                  <a:noFill/>
                </a:ln>
                <a:solidFill>
                  <a:srgbClr val="277B9D"/>
                </a:solidFill>
                <a:effectLst/>
                <a:uLnTx/>
                <a:uFillTx/>
                <a:latin typeface="Segoe UI Semilight"/>
                <a:ea typeface="+mn-ea"/>
                <a:cs typeface="+mn-cs"/>
              </a:rPr>
              <a:t>premises</a:t>
            </a:r>
          </a:p>
        </p:txBody>
      </p:sp>
      <p:sp>
        <p:nvSpPr>
          <p:cNvPr id="20" name="TextBox 19"/>
          <p:cNvSpPr txBox="1"/>
          <p:nvPr/>
        </p:nvSpPr>
        <p:spPr>
          <a:xfrm>
            <a:off x="6236783" y="6138254"/>
            <a:ext cx="1679755" cy="45259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VPN / Express Route Gateway</a:t>
            </a:r>
          </a:p>
        </p:txBody>
      </p:sp>
      <p:graphicFrame>
        <p:nvGraphicFramePr>
          <p:cNvPr id="21" name="Object 20"/>
          <p:cNvGraphicFramePr>
            <a:graphicFrameLocks noChangeAspect="1"/>
          </p:cNvGraphicFramePr>
          <p:nvPr/>
        </p:nvGraphicFramePr>
        <p:xfrm>
          <a:off x="6661313" y="5273433"/>
          <a:ext cx="826391" cy="826391"/>
        </p:xfrm>
        <a:graphic>
          <a:graphicData uri="http://schemas.openxmlformats.org/presentationml/2006/ole">
            <mc:AlternateContent xmlns:mc="http://schemas.openxmlformats.org/markup-compatibility/2006">
              <mc:Choice xmlns:v="urn:schemas-microsoft-com:vml" Requires="v">
                <p:oleObj spid="_x0000_s6146" name="CorelDRAW" r:id="rId5" imgW="1991156" imgH="1990045" progId="CorelDraw.Graphic.17">
                  <p:embed/>
                </p:oleObj>
              </mc:Choice>
              <mc:Fallback>
                <p:oleObj name="CorelDRAW" r:id="rId5" imgW="1991156" imgH="1990045" progId="CorelDraw.Graphic.17">
                  <p:embed/>
                  <p:pic>
                    <p:nvPicPr>
                      <p:cNvPr id="21" name="Object 20"/>
                      <p:cNvPicPr/>
                      <p:nvPr/>
                    </p:nvPicPr>
                    <p:blipFill>
                      <a:blip r:embed="rId6"/>
                      <a:stretch>
                        <a:fillRect/>
                      </a:stretch>
                    </p:blipFill>
                    <p:spPr>
                      <a:xfrm>
                        <a:off x="6661313" y="5273433"/>
                        <a:ext cx="826391" cy="826391"/>
                      </a:xfrm>
                      <a:prstGeom prst="rect">
                        <a:avLst/>
                      </a:prstGeom>
                    </p:spPr>
                  </p:pic>
                </p:oleObj>
              </mc:Fallback>
            </mc:AlternateContent>
          </a:graphicData>
        </a:graphic>
      </p:graphicFrame>
      <p:cxnSp>
        <p:nvCxnSpPr>
          <p:cNvPr id="22" name="Connector: Elbow 21"/>
          <p:cNvCxnSpPr>
            <a:cxnSpLocks/>
            <a:stCxn id="21" idx="0"/>
          </p:cNvCxnSpPr>
          <p:nvPr/>
        </p:nvCxnSpPr>
        <p:spPr>
          <a:xfrm rot="16200000" flipV="1">
            <a:off x="5295992" y="3494917"/>
            <a:ext cx="1741700" cy="1815332"/>
          </a:xfrm>
          <a:prstGeom prst="bentConnector2">
            <a:avLst/>
          </a:prstGeom>
          <a:ln w="38100">
            <a:solidFill>
              <a:srgbClr val="0071C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p:cNvCxnSpPr>
          <p:nvPr/>
        </p:nvCxnSpPr>
        <p:spPr>
          <a:xfrm rot="10800000" flipV="1">
            <a:off x="1639901" y="1785555"/>
            <a:ext cx="7387209" cy="840791"/>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p:cNvCxnSpPr>
          <p:nvPr/>
        </p:nvCxnSpPr>
        <p:spPr>
          <a:xfrm rot="10800000" flipV="1">
            <a:off x="3665084" y="2025644"/>
            <a:ext cx="5362026" cy="600703"/>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nvGraphicFramePr>
        <p:xfrm>
          <a:off x="8181214" y="1496829"/>
          <a:ext cx="1093638" cy="1093638"/>
        </p:xfrm>
        <a:graphic>
          <a:graphicData uri="http://schemas.openxmlformats.org/presentationml/2006/ole">
            <mc:AlternateContent xmlns:mc="http://schemas.openxmlformats.org/markup-compatibility/2006">
              <mc:Choice xmlns:v="urn:schemas-microsoft-com:vml" Requires="v">
                <p:oleObj spid="_x0000_s6147" name="CorelDRAW" r:id="rId7" imgW="344725" imgH="344125" progId="CorelDraw.Graphic.17">
                  <p:embed/>
                </p:oleObj>
              </mc:Choice>
              <mc:Fallback>
                <p:oleObj name="CorelDRAW" r:id="rId7" imgW="344725" imgH="344125" progId="CorelDraw.Graphic.17">
                  <p:embed/>
                  <p:pic>
                    <p:nvPicPr>
                      <p:cNvPr id="30" name="Object 29"/>
                      <p:cNvPicPr/>
                      <p:nvPr/>
                    </p:nvPicPr>
                    <p:blipFill>
                      <a:blip r:embed="rId8"/>
                      <a:stretch>
                        <a:fillRect/>
                      </a:stretch>
                    </p:blipFill>
                    <p:spPr>
                      <a:xfrm>
                        <a:off x="8181214" y="1496829"/>
                        <a:ext cx="1093638" cy="1093638"/>
                      </a:xfrm>
                      <a:prstGeom prst="rect">
                        <a:avLst/>
                      </a:prstGeom>
                    </p:spPr>
                  </p:pic>
                </p:oleObj>
              </mc:Fallback>
            </mc:AlternateContent>
          </a:graphicData>
        </a:graphic>
      </p:graphicFrame>
      <p:sp>
        <p:nvSpPr>
          <p:cNvPr id="31" name="Rectangle 30"/>
          <p:cNvSpPr/>
          <p:nvPr/>
        </p:nvSpPr>
        <p:spPr bwMode="auto">
          <a:xfrm>
            <a:off x="7981278" y="1298051"/>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9B3D8"/>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VNet1</a:t>
            </a:r>
          </a:p>
        </p:txBody>
      </p:sp>
      <p:sp>
        <p:nvSpPr>
          <p:cNvPr id="34" name="Rectangle 33"/>
          <p:cNvSpPr/>
          <p:nvPr/>
        </p:nvSpPr>
        <p:spPr>
          <a:xfrm>
            <a:off x="5983202" y="1396537"/>
            <a:ext cx="1091307" cy="271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r>
              <a:rPr kumimoji="0" lang="en-US" sz="1176" b="1" i="0" u="none" strike="noStrike" kern="1200" cap="none" spc="0" normalizeH="0" baseline="0" noProof="0" dirty="0">
                <a:ln>
                  <a:noFill/>
                </a:ln>
                <a:solidFill>
                  <a:srgbClr val="0070C0"/>
                </a:solidFill>
                <a:effectLst/>
                <a:uLnTx/>
                <a:uFillTx/>
                <a:latin typeface="Segoe UI Semilight"/>
                <a:ea typeface="+mn-ea"/>
                <a:cs typeface="+mn-cs"/>
              </a:rPr>
              <a:t>-to-</a:t>
            </a:r>
            <a:r>
              <a:rPr kumimoji="0" lang="en-US" sz="1176" b="1" i="0" u="none" strike="noStrike" kern="1200" cap="none" spc="0" normalizeH="0" baseline="0" noProof="0" dirty="0" err="1">
                <a:ln>
                  <a:noFill/>
                </a:ln>
                <a:solidFill>
                  <a:srgbClr val="0070C0"/>
                </a:solidFill>
                <a:effectLst/>
                <a:uLnTx/>
                <a:uFillTx/>
                <a:latin typeface="Segoe UI Semilight"/>
                <a:ea typeface="+mn-ea"/>
                <a:cs typeface="+mn-cs"/>
              </a:rPr>
              <a:t>VNet</a:t>
            </a:r>
            <a:endParaRPr kumimoji="0" lang="en-US" sz="1176" b="0" i="0" u="none" strike="noStrike" kern="1200" cap="none" spc="0" normalizeH="0" baseline="0" noProof="0" dirty="0">
              <a:ln>
                <a:noFill/>
              </a:ln>
              <a:solidFill>
                <a:srgbClr val="0070C0"/>
              </a:solidFill>
              <a:effectLst/>
              <a:uLnTx/>
              <a:uFillTx/>
              <a:latin typeface="Segoe UI Semilight"/>
              <a:ea typeface="+mn-ea"/>
              <a:cs typeface="+mn-cs"/>
            </a:endParaRPr>
          </a:p>
        </p:txBody>
      </p:sp>
      <p:grpSp>
        <p:nvGrpSpPr>
          <p:cNvPr id="35" name="Group 34"/>
          <p:cNvGrpSpPr/>
          <p:nvPr/>
        </p:nvGrpSpPr>
        <p:grpSpPr>
          <a:xfrm>
            <a:off x="3508778" y="4011055"/>
            <a:ext cx="3156949" cy="1197153"/>
            <a:chOff x="3579137" y="3073444"/>
            <a:chExt cx="3220252" cy="1221157"/>
          </a:xfrm>
        </p:grpSpPr>
        <p:sp>
          <p:nvSpPr>
            <p:cNvPr id="36" name="TextBox 35"/>
            <p:cNvSpPr txBox="1"/>
            <p:nvPr/>
          </p:nvSpPr>
          <p:spPr>
            <a:xfrm>
              <a:off x="5126726" y="3073444"/>
              <a:ext cx="1672663"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Network isolation </a:t>
              </a:r>
              <a:r>
                <a:rPr kumimoji="0" lang="en-US" sz="1176" b="0" i="0" u="none" strike="noStrike" kern="1200" cap="none" spc="0" normalizeH="0" baseline="0" noProof="0" dirty="0">
                  <a:ln>
                    <a:noFill/>
                  </a:ln>
                  <a:solidFill>
                    <a:srgbClr val="002060"/>
                  </a:solidFill>
                  <a:effectLst/>
                  <a:uLnTx/>
                  <a:uFillTx/>
                  <a:latin typeface="Segoe UI Semilight"/>
                  <a:ea typeface="+mn-ea"/>
                  <a:cs typeface="+mn-cs"/>
                </a:rPr>
                <a:t>(customer VNET)</a:t>
              </a:r>
            </a:p>
          </p:txBody>
        </p:sp>
        <p:cxnSp>
          <p:nvCxnSpPr>
            <p:cNvPr id="37" name="Straight Arrow Connector 36"/>
            <p:cNvCxnSpPr>
              <a:cxnSpLocks/>
              <a:stCxn id="36" idx="1"/>
              <a:endCxn id="4" idx="3"/>
            </p:cNvCxnSpPr>
            <p:nvPr/>
          </p:nvCxnSpPr>
          <p:spPr>
            <a:xfrm flipH="1">
              <a:off x="3579137" y="3304276"/>
              <a:ext cx="1547589" cy="990325"/>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451593" y="5027362"/>
            <a:ext cx="2241753" cy="452590"/>
            <a:chOff x="4540856" y="4110130"/>
            <a:chExt cx="2286705" cy="461665"/>
          </a:xfrm>
        </p:grpSpPr>
        <p:sp>
          <p:nvSpPr>
            <p:cNvPr id="39" name="TextBox 38"/>
            <p:cNvSpPr txBox="1"/>
            <p:nvPr/>
          </p:nvSpPr>
          <p:spPr>
            <a:xfrm>
              <a:off x="5126726" y="4110130"/>
              <a:ext cx="1700835"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rPr>
                <a:t>Tenant isolation</a:t>
              </a:r>
              <a:endParaRPr kumimoji="0" lang="sr-Cyrl-RS" sz="1176" b="1" i="0" u="none" strike="noStrike" kern="1200" cap="none" spc="0" normalizeH="0" baseline="0" noProof="0" dirty="0">
                <a:ln>
                  <a:noFill/>
                </a:ln>
                <a:solidFill>
                  <a:srgbClr val="A379AE"/>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A379AE"/>
                  </a:solidFill>
                  <a:effectLst/>
                  <a:uLnTx/>
                  <a:uFillTx/>
                  <a:latin typeface="Segoe UI Semilight"/>
                  <a:ea typeface="+mn-ea"/>
                  <a:cs typeface="+mn-cs"/>
                </a:rPr>
                <a:t>(compute, storage)</a:t>
              </a:r>
            </a:p>
          </p:txBody>
        </p:sp>
        <p:cxnSp>
          <p:nvCxnSpPr>
            <p:cNvPr id="40" name="Straight Arrow Connector 39"/>
            <p:cNvCxnSpPr>
              <a:cxnSpLocks/>
              <a:stCxn id="39" idx="1"/>
            </p:cNvCxnSpPr>
            <p:nvPr/>
          </p:nvCxnSpPr>
          <p:spPr>
            <a:xfrm flipH="1">
              <a:off x="4540856" y="4340963"/>
              <a:ext cx="585870" cy="0"/>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rot="16200000">
            <a:off x="2240566" y="3546077"/>
            <a:ext cx="3805963" cy="303481"/>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a:t>
            </a:r>
            <a:r>
              <a:rPr kumimoji="0" lang="en-US" sz="1372" b="1" i="0" u="none" strike="noStrike" kern="1200" cap="none" spc="0" normalizeH="0" baseline="0" noProof="0" dirty="0">
                <a:ln>
                  <a:noFill/>
                </a:ln>
                <a:solidFill>
                  <a:srgbClr val="66C491"/>
                </a:solidFill>
                <a:effectLst/>
                <a:uLnTx/>
                <a:uFillTx/>
                <a:latin typeface="Segoe UI" panose="020B0502040204020203" pitchFamily="34" charset="0"/>
                <a:ea typeface="+mn-ea"/>
                <a:cs typeface="Segoe UI" panose="020B0502040204020203" pitchFamily="34" charset="0"/>
              </a:rPr>
              <a:t>Multi-Region</a:t>
            </a:r>
            <a:r>
              <a:rPr kumimoji="0" lang="en-US" sz="1372" b="1" i="0" u="none" strike="noStrike" kern="1200" cap="none" spc="0" normalizeH="0" baseline="0" noProof="0" dirty="0">
                <a:ln>
                  <a:noFill/>
                </a:ln>
                <a:solidFill>
                  <a:srgbClr val="66C491"/>
                </a:solidFill>
                <a:effectLst/>
                <a:uLnTx/>
                <a:uFillTx/>
                <a:latin typeface="Segoe UI Semilight"/>
                <a:ea typeface="+mn-ea"/>
                <a:cs typeface="+mn-cs"/>
              </a:rPr>
              <a:t>” replication and failover</a:t>
            </a:r>
            <a:endParaRPr kumimoji="0" lang="en-US" sz="1372"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sp>
        <p:nvSpPr>
          <p:cNvPr id="42" name="TextBox 41"/>
          <p:cNvSpPr txBox="1"/>
          <p:nvPr/>
        </p:nvSpPr>
        <p:spPr>
          <a:xfrm>
            <a:off x="9027111" y="826484"/>
            <a:ext cx="1494042" cy="45259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Web 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E6E6E6">
                    <a:lumMod val="50000"/>
                  </a:srgbClr>
                </a:solidFill>
                <a:effectLst/>
                <a:uLnTx/>
                <a:uFillTx/>
                <a:latin typeface="Segoe UI Semilight"/>
                <a:ea typeface="+mn-ea"/>
                <a:cs typeface="+mn-cs"/>
              </a:rPr>
              <a:t>(public IP)</a:t>
            </a:r>
          </a:p>
        </p:txBody>
      </p:sp>
      <p:grpSp>
        <p:nvGrpSpPr>
          <p:cNvPr id="53" name="Group 52">
            <a:extLst>
              <a:ext uri="{FF2B5EF4-FFF2-40B4-BE49-F238E27FC236}">
                <a16:creationId xmlns:a16="http://schemas.microsoft.com/office/drawing/2014/main" id="{3BD5E4A3-E5B9-4AF7-800A-7256EC2EBD9A}"/>
              </a:ext>
            </a:extLst>
          </p:cNvPr>
          <p:cNvGrpSpPr/>
          <p:nvPr/>
        </p:nvGrpSpPr>
        <p:grpSpPr>
          <a:xfrm>
            <a:off x="7705254" y="3276438"/>
            <a:ext cx="4111383" cy="780290"/>
            <a:chOff x="7705254" y="3276438"/>
            <a:chExt cx="4111383" cy="780290"/>
          </a:xfrm>
        </p:grpSpPr>
        <p:pic>
          <p:nvPicPr>
            <p:cNvPr id="46" name="Graphic 45">
              <a:extLst>
                <a:ext uri="{FF2B5EF4-FFF2-40B4-BE49-F238E27FC236}">
                  <a16:creationId xmlns:a16="http://schemas.microsoft.com/office/drawing/2014/main" id="{3E4E22F6-83EE-4231-9F9E-B32D5F0F45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05254" y="3429000"/>
              <a:ext cx="537658" cy="537658"/>
            </a:xfrm>
            <a:prstGeom prst="rect">
              <a:avLst/>
            </a:prstGeom>
          </p:spPr>
        </p:pic>
        <p:pic>
          <p:nvPicPr>
            <p:cNvPr id="47" name="Graphic 46">
              <a:extLst>
                <a:ext uri="{FF2B5EF4-FFF2-40B4-BE49-F238E27FC236}">
                  <a16:creationId xmlns:a16="http://schemas.microsoft.com/office/drawing/2014/main" id="{9F0B3D41-E5E9-408D-B3B0-BA8BD4C6897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8140" y="3429000"/>
              <a:ext cx="537658" cy="537658"/>
            </a:xfrm>
            <a:prstGeom prst="rect">
              <a:avLst/>
            </a:prstGeom>
          </p:spPr>
        </p:pic>
        <p:pic>
          <p:nvPicPr>
            <p:cNvPr id="49" name="Picture 48">
              <a:extLst>
                <a:ext uri="{FF2B5EF4-FFF2-40B4-BE49-F238E27FC236}">
                  <a16:creationId xmlns:a16="http://schemas.microsoft.com/office/drawing/2014/main" id="{474DD870-CE53-40AC-BA9E-DA2DD6FD33FD}"/>
                </a:ext>
              </a:extLst>
            </p:cNvPr>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9322719" y="3276438"/>
              <a:ext cx="780290" cy="780290"/>
            </a:xfrm>
            <a:prstGeom prst="rect">
              <a:avLst/>
            </a:prstGeom>
          </p:spPr>
        </p:pic>
        <p:pic>
          <p:nvPicPr>
            <p:cNvPr id="51" name="Picture 50">
              <a:extLst>
                <a:ext uri="{FF2B5EF4-FFF2-40B4-BE49-F238E27FC236}">
                  <a16:creationId xmlns:a16="http://schemas.microsoft.com/office/drawing/2014/main" id="{209F712F-934F-4EDB-A692-FF432F474BDE}"/>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10372606" y="3356350"/>
              <a:ext cx="682936" cy="682936"/>
            </a:xfrm>
            <a:prstGeom prst="rect">
              <a:avLst/>
            </a:prstGeom>
          </p:spPr>
        </p:pic>
        <p:pic>
          <p:nvPicPr>
            <p:cNvPr id="52" name="Picture 51">
              <a:extLst>
                <a:ext uri="{FF2B5EF4-FFF2-40B4-BE49-F238E27FC236}">
                  <a16:creationId xmlns:a16="http://schemas.microsoft.com/office/drawing/2014/main" id="{B72D0322-286D-4AD9-AEB5-A0C0335BB0D3}"/>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rot="16200000">
              <a:off x="11333040" y="3460799"/>
              <a:ext cx="483597" cy="483597"/>
            </a:xfrm>
            <a:prstGeom prst="rect">
              <a:avLst/>
            </a:prstGeom>
          </p:spPr>
        </p:pic>
      </p:grpSp>
      <p:pic>
        <p:nvPicPr>
          <p:cNvPr id="55" name="Picture 54">
            <a:extLst>
              <a:ext uri="{FF2B5EF4-FFF2-40B4-BE49-F238E27FC236}">
                <a16:creationId xmlns:a16="http://schemas.microsoft.com/office/drawing/2014/main" id="{490F240E-23B8-484E-88EB-69E148648A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76932" y="4916666"/>
            <a:ext cx="1141927" cy="1141927"/>
          </a:xfrm>
          <a:prstGeom prst="rect">
            <a:avLst/>
          </a:prstGeom>
        </p:spPr>
      </p:pic>
      <p:grpSp>
        <p:nvGrpSpPr>
          <p:cNvPr id="3" name="Group 2">
            <a:extLst>
              <a:ext uri="{FF2B5EF4-FFF2-40B4-BE49-F238E27FC236}">
                <a16:creationId xmlns:a16="http://schemas.microsoft.com/office/drawing/2014/main" id="{71B6E926-88D0-4B5D-89FB-7606150C4B05}"/>
              </a:ext>
            </a:extLst>
          </p:cNvPr>
          <p:cNvGrpSpPr/>
          <p:nvPr/>
        </p:nvGrpSpPr>
        <p:grpSpPr>
          <a:xfrm>
            <a:off x="408103" y="3944396"/>
            <a:ext cx="3100676" cy="2527624"/>
            <a:chOff x="553246" y="2630419"/>
            <a:chExt cx="4168375" cy="3213861"/>
          </a:xfrm>
        </p:grpSpPr>
        <p:sp>
          <p:nvSpPr>
            <p:cNvPr id="4" name="Rectangle 3"/>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Box 6"/>
            <p:cNvSpPr txBox="1"/>
            <p:nvPr/>
          </p:nvSpPr>
          <p:spPr>
            <a:xfrm>
              <a:off x="1035408" y="3884245"/>
              <a:ext cx="1208985"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#1</a:t>
              </a:r>
            </a:p>
          </p:txBody>
        </p:sp>
        <p:sp>
          <p:nvSpPr>
            <p:cNvPr id="8" name="TextBox 7"/>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#2</a:t>
              </a:r>
            </a:p>
          </p:txBody>
        </p:sp>
        <p:cxnSp>
          <p:nvCxnSpPr>
            <p:cNvPr id="28" name="Connector: Elbow 27"/>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4522" y="5093649"/>
              <a:ext cx="1233030"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#3</a:t>
              </a:r>
            </a:p>
          </p:txBody>
        </p:sp>
      </p:grpSp>
      <p:grpSp>
        <p:nvGrpSpPr>
          <p:cNvPr id="43" name="Group 42">
            <a:extLst>
              <a:ext uri="{FF2B5EF4-FFF2-40B4-BE49-F238E27FC236}">
                <a16:creationId xmlns:a16="http://schemas.microsoft.com/office/drawing/2014/main" id="{E6E2E88A-2142-4578-AF34-04DD7961E2DB}"/>
              </a:ext>
            </a:extLst>
          </p:cNvPr>
          <p:cNvGrpSpPr/>
          <p:nvPr/>
        </p:nvGrpSpPr>
        <p:grpSpPr>
          <a:xfrm>
            <a:off x="369194" y="1379489"/>
            <a:ext cx="3111839" cy="2371882"/>
            <a:chOff x="553246" y="2630419"/>
            <a:chExt cx="4168375" cy="3213861"/>
          </a:xfrm>
        </p:grpSpPr>
        <p:sp>
          <p:nvSpPr>
            <p:cNvPr id="44" name="Rectangle 43">
              <a:extLst>
                <a:ext uri="{FF2B5EF4-FFF2-40B4-BE49-F238E27FC236}">
                  <a16:creationId xmlns:a16="http://schemas.microsoft.com/office/drawing/2014/main" id="{B17284DD-1D3F-44E2-99EE-D9E407C6B1BB}"/>
                </a:ext>
              </a:extLst>
            </p:cNvPr>
            <p:cNvSpPr/>
            <p:nvPr/>
          </p:nvSpPr>
          <p:spPr bwMode="auto">
            <a:xfrm>
              <a:off x="553246" y="2630419"/>
              <a:ext cx="4168375" cy="3213861"/>
            </a:xfrm>
            <a:prstGeom prst="rect">
              <a:avLst/>
            </a:prstGeom>
            <a:solidFill>
              <a:schemeClr val="accent1">
                <a:lumMod val="40000"/>
                <a:lumOff val="60000"/>
              </a:schemeClr>
            </a:solidFill>
            <a:ln w="19050">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9A0BD45-D71B-4FD1-A874-24CA3D8C630A}"/>
                </a:ext>
              </a:extLst>
            </p:cNvPr>
            <p:cNvSpPr/>
            <p:nvPr/>
          </p:nvSpPr>
          <p:spPr bwMode="auto">
            <a:xfrm>
              <a:off x="823275" y="2902048"/>
              <a:ext cx="3628318" cy="2645025"/>
            </a:xfrm>
            <a:prstGeom prst="rect">
              <a:avLst/>
            </a:prstGeom>
            <a:solidFill>
              <a:srgbClr val="002060"/>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TextBox 47">
              <a:extLst>
                <a:ext uri="{FF2B5EF4-FFF2-40B4-BE49-F238E27FC236}">
                  <a16:creationId xmlns:a16="http://schemas.microsoft.com/office/drawing/2014/main" id="{1B13E1A7-88A5-43AE-93EB-42E65D25B74C}"/>
                </a:ext>
              </a:extLst>
            </p:cNvPr>
            <p:cNvSpPr txBox="1"/>
            <p:nvPr/>
          </p:nvSpPr>
          <p:spPr>
            <a:xfrm>
              <a:off x="1035408" y="3884245"/>
              <a:ext cx="1208985"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#1</a:t>
              </a:r>
            </a:p>
          </p:txBody>
        </p:sp>
        <p:sp>
          <p:nvSpPr>
            <p:cNvPr id="50" name="TextBox 49">
              <a:extLst>
                <a:ext uri="{FF2B5EF4-FFF2-40B4-BE49-F238E27FC236}">
                  <a16:creationId xmlns:a16="http://schemas.microsoft.com/office/drawing/2014/main" id="{2778E580-B0DA-497D-8EB4-90BB00BF2FD0}"/>
                </a:ext>
              </a:extLst>
            </p:cNvPr>
            <p:cNvSpPr txBox="1"/>
            <p:nvPr/>
          </p:nvSpPr>
          <p:spPr>
            <a:xfrm>
              <a:off x="3048570" y="3884245"/>
              <a:ext cx="1233030" cy="273280"/>
            </a:xfrm>
            <a:prstGeom prst="rect">
              <a:avLst/>
            </a:prstGeom>
            <a:noFill/>
          </p:spPr>
          <p:txBody>
            <a:bodyPr wrap="none" rtlCol="0">
              <a:spAutoFit/>
            </a:bodyPr>
            <a:lstStyle>
              <a:defPPr>
                <a:defRPr lang="en-US"/>
              </a:defPPr>
              <a:lvl1pPr algn="ctr" defTabSz="914367">
                <a:defRPr sz="1176" b="1">
                  <a:solidFill>
                    <a:schemeClr val="bg2"/>
                  </a:solidFill>
                  <a:latin typeface="Segoe UI Semiligh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#2</a:t>
              </a:r>
            </a:p>
          </p:txBody>
        </p:sp>
        <p:cxnSp>
          <p:nvCxnSpPr>
            <p:cNvPr id="54" name="Connector: Elbow 53">
              <a:extLst>
                <a:ext uri="{FF2B5EF4-FFF2-40B4-BE49-F238E27FC236}">
                  <a16:creationId xmlns:a16="http://schemas.microsoft.com/office/drawing/2014/main" id="{22002360-CE40-464B-95B5-C51BA32EC231}"/>
                </a:ext>
              </a:extLst>
            </p:cNvPr>
            <p:cNvCxnSpPr>
              <a:cxnSpLocks/>
            </p:cNvCxnSpPr>
            <p:nvPr/>
          </p:nvCxnSpPr>
          <p:spPr>
            <a:xfrm rot="10800000" flipV="1">
              <a:off x="2124785" y="3460800"/>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C45089-659D-42D9-A4EC-DB6890B343A0}"/>
                </a:ext>
              </a:extLst>
            </p:cNvPr>
            <p:cNvSpPr txBox="1"/>
            <p:nvPr/>
          </p:nvSpPr>
          <p:spPr>
            <a:xfrm>
              <a:off x="1024522" y="5093649"/>
              <a:ext cx="1233030" cy="27328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light"/>
                  <a:ea typeface="+mn-ea"/>
                  <a:cs typeface="+mn-cs"/>
                </a:rPr>
                <a:t>SQL Instance #3</a:t>
              </a:r>
            </a:p>
          </p:txBody>
        </p:sp>
      </p:grpSp>
      <p:graphicFrame>
        <p:nvGraphicFramePr>
          <p:cNvPr id="63" name="Object 62">
            <a:extLst>
              <a:ext uri="{FF2B5EF4-FFF2-40B4-BE49-F238E27FC236}">
                <a16:creationId xmlns:a16="http://schemas.microsoft.com/office/drawing/2014/main" id="{6EDBD24C-2634-42EE-A6BF-5E324198CC2C}"/>
              </a:ext>
            </a:extLst>
          </p:cNvPr>
          <p:cNvGraphicFramePr>
            <a:graphicFrameLocks noChangeAspect="1"/>
          </p:cNvGraphicFramePr>
          <p:nvPr/>
        </p:nvGraphicFramePr>
        <p:xfrm>
          <a:off x="10625511" y="1477882"/>
          <a:ext cx="1093638" cy="1093638"/>
        </p:xfrm>
        <a:graphic>
          <a:graphicData uri="http://schemas.openxmlformats.org/presentationml/2006/ole">
            <mc:AlternateContent xmlns:mc="http://schemas.openxmlformats.org/markup-compatibility/2006">
              <mc:Choice xmlns:v="urn:schemas-microsoft-com:vml" Requires="v">
                <p:oleObj spid="_x0000_s6148" name="CorelDRAW" r:id="rId7" imgW="344725" imgH="344125" progId="CorelDraw.Graphic.17">
                  <p:embed/>
                </p:oleObj>
              </mc:Choice>
              <mc:Fallback>
                <p:oleObj name="CorelDRAW" r:id="rId7" imgW="344725" imgH="344125" progId="CorelDraw.Graphic.17">
                  <p:embed/>
                  <p:pic>
                    <p:nvPicPr>
                      <p:cNvPr id="63" name="Object 62">
                        <a:extLst>
                          <a:ext uri="{FF2B5EF4-FFF2-40B4-BE49-F238E27FC236}">
                            <a16:creationId xmlns:a16="http://schemas.microsoft.com/office/drawing/2014/main" id="{6EDBD24C-2634-42EE-A6BF-5E324198CC2C}"/>
                          </a:ext>
                        </a:extLst>
                      </p:cNvPr>
                      <p:cNvPicPr/>
                      <p:nvPr/>
                    </p:nvPicPr>
                    <p:blipFill>
                      <a:blip r:embed="rId8"/>
                      <a:stretch>
                        <a:fillRect/>
                      </a:stretch>
                    </p:blipFill>
                    <p:spPr>
                      <a:xfrm>
                        <a:off x="10625511" y="1477882"/>
                        <a:ext cx="1093638" cy="1093638"/>
                      </a:xfrm>
                      <a:prstGeom prst="rect">
                        <a:avLst/>
                      </a:prstGeom>
                    </p:spPr>
                  </p:pic>
                </p:oleObj>
              </mc:Fallback>
            </mc:AlternateContent>
          </a:graphicData>
        </a:graphic>
      </p:graphicFrame>
      <p:sp>
        <p:nvSpPr>
          <p:cNvPr id="64" name="Rectangle 63">
            <a:extLst>
              <a:ext uri="{FF2B5EF4-FFF2-40B4-BE49-F238E27FC236}">
                <a16:creationId xmlns:a16="http://schemas.microsoft.com/office/drawing/2014/main" id="{E7BC6C7A-C207-4E51-859C-FC7DDF636124}"/>
              </a:ext>
            </a:extLst>
          </p:cNvPr>
          <p:cNvSpPr/>
          <p:nvPr/>
        </p:nvSpPr>
        <p:spPr bwMode="auto">
          <a:xfrm>
            <a:off x="10425575" y="1279104"/>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9B3D8"/>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VNet1</a:t>
            </a:r>
          </a:p>
        </p:txBody>
      </p:sp>
      <p:cxnSp>
        <p:nvCxnSpPr>
          <p:cNvPr id="65" name="Straight Arrow Connector 64">
            <a:extLst>
              <a:ext uri="{FF2B5EF4-FFF2-40B4-BE49-F238E27FC236}">
                <a16:creationId xmlns:a16="http://schemas.microsoft.com/office/drawing/2014/main" id="{01E1932B-3B3C-4DB9-97C6-E2B0B1C277A4}"/>
              </a:ext>
            </a:extLst>
          </p:cNvPr>
          <p:cNvCxnSpPr>
            <a:cxnSpLocks/>
          </p:cNvCxnSpPr>
          <p:nvPr/>
        </p:nvCxnSpPr>
        <p:spPr>
          <a:xfrm flipH="1" flipV="1">
            <a:off x="3758577" y="2571520"/>
            <a:ext cx="1284641" cy="368957"/>
          </a:xfrm>
          <a:prstGeom prst="straightConnector1">
            <a:avLst/>
          </a:prstGeom>
          <a:ln w="190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99FBC5-1BB0-44C8-AE2D-CE8650F15255}"/>
              </a:ext>
            </a:extLst>
          </p:cNvPr>
          <p:cNvSpPr txBox="1"/>
          <p:nvPr/>
        </p:nvSpPr>
        <p:spPr>
          <a:xfrm>
            <a:off x="369194" y="1013782"/>
            <a:ext cx="1184940" cy="27328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Azure Region 1</a:t>
            </a:r>
          </a:p>
        </p:txBody>
      </p:sp>
      <p:sp>
        <p:nvSpPr>
          <p:cNvPr id="67" name="TextBox 66">
            <a:extLst>
              <a:ext uri="{FF2B5EF4-FFF2-40B4-BE49-F238E27FC236}">
                <a16:creationId xmlns:a16="http://schemas.microsoft.com/office/drawing/2014/main" id="{BF41FA54-DB76-4B8A-AA37-FE718BEE3323}"/>
              </a:ext>
            </a:extLst>
          </p:cNvPr>
          <p:cNvSpPr txBox="1"/>
          <p:nvPr/>
        </p:nvSpPr>
        <p:spPr>
          <a:xfrm>
            <a:off x="408103" y="6577260"/>
            <a:ext cx="1223592" cy="273280"/>
          </a:xfrm>
          <a:prstGeom prst="rect">
            <a:avLst/>
          </a:prstGeom>
          <a:solidFill>
            <a:schemeClr val="bg2"/>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1C5"/>
                </a:solidFill>
                <a:effectLst/>
                <a:uLnTx/>
                <a:uFillTx/>
                <a:latin typeface="Segoe UI Semilight"/>
                <a:ea typeface="+mn-ea"/>
                <a:cs typeface="+mn-cs"/>
              </a:rPr>
              <a:t>Azure Region 2</a:t>
            </a:r>
          </a:p>
        </p:txBody>
      </p:sp>
      <p:pic>
        <p:nvPicPr>
          <p:cNvPr id="68" name="Graphic 67">
            <a:extLst>
              <a:ext uri="{FF2B5EF4-FFF2-40B4-BE49-F238E27FC236}">
                <a16:creationId xmlns:a16="http://schemas.microsoft.com/office/drawing/2014/main" id="{750A697A-8C82-4F32-AAF3-926C72DF750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9099" y="1673484"/>
            <a:ext cx="787064" cy="545254"/>
          </a:xfrm>
          <a:prstGeom prst="rect">
            <a:avLst/>
          </a:prstGeom>
        </p:spPr>
      </p:pic>
      <p:pic>
        <p:nvPicPr>
          <p:cNvPr id="69" name="Graphic 68">
            <a:extLst>
              <a:ext uri="{FF2B5EF4-FFF2-40B4-BE49-F238E27FC236}">
                <a16:creationId xmlns:a16="http://schemas.microsoft.com/office/drawing/2014/main" id="{D7F1F776-6648-4228-A5D5-5C7728AC4A2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78590" y="1640730"/>
            <a:ext cx="787064" cy="545254"/>
          </a:xfrm>
          <a:prstGeom prst="rect">
            <a:avLst/>
          </a:prstGeom>
        </p:spPr>
      </p:pic>
      <p:pic>
        <p:nvPicPr>
          <p:cNvPr id="70" name="Graphic 69">
            <a:extLst>
              <a:ext uri="{FF2B5EF4-FFF2-40B4-BE49-F238E27FC236}">
                <a16:creationId xmlns:a16="http://schemas.microsoft.com/office/drawing/2014/main" id="{E1943CEE-3272-4B0D-BEE9-D00C99ECC9B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7371" y="2578724"/>
            <a:ext cx="787064" cy="545254"/>
          </a:xfrm>
          <a:prstGeom prst="rect">
            <a:avLst/>
          </a:prstGeom>
        </p:spPr>
      </p:pic>
      <p:pic>
        <p:nvPicPr>
          <p:cNvPr id="71" name="Graphic 70">
            <a:extLst>
              <a:ext uri="{FF2B5EF4-FFF2-40B4-BE49-F238E27FC236}">
                <a16:creationId xmlns:a16="http://schemas.microsoft.com/office/drawing/2014/main" id="{4F2476F5-E5FC-4B2D-BF33-04B8EB3E9F9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6677" y="4393792"/>
            <a:ext cx="787064" cy="545254"/>
          </a:xfrm>
          <a:prstGeom prst="rect">
            <a:avLst/>
          </a:prstGeom>
        </p:spPr>
      </p:pic>
      <p:pic>
        <p:nvPicPr>
          <p:cNvPr id="72" name="Graphic 71">
            <a:extLst>
              <a:ext uri="{FF2B5EF4-FFF2-40B4-BE49-F238E27FC236}">
                <a16:creationId xmlns:a16="http://schemas.microsoft.com/office/drawing/2014/main" id="{D33543BC-A6C8-4DDA-915D-DCD4CCCE2A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36168" y="4361038"/>
            <a:ext cx="787064" cy="545254"/>
          </a:xfrm>
          <a:prstGeom prst="rect">
            <a:avLst/>
          </a:prstGeom>
        </p:spPr>
      </p:pic>
      <p:pic>
        <p:nvPicPr>
          <p:cNvPr id="73" name="Graphic 72">
            <a:extLst>
              <a:ext uri="{FF2B5EF4-FFF2-40B4-BE49-F238E27FC236}">
                <a16:creationId xmlns:a16="http://schemas.microsoft.com/office/drawing/2014/main" id="{732AF468-9C09-4217-BA17-1FE73BE4E9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4949" y="5299032"/>
            <a:ext cx="787064" cy="545254"/>
          </a:xfrm>
          <a:prstGeom prst="rect">
            <a:avLst/>
          </a:prstGeom>
        </p:spPr>
      </p:pic>
      <p:sp>
        <p:nvSpPr>
          <p:cNvPr id="74" name="Cylinder 73">
            <a:extLst>
              <a:ext uri="{FF2B5EF4-FFF2-40B4-BE49-F238E27FC236}">
                <a16:creationId xmlns:a16="http://schemas.microsoft.com/office/drawing/2014/main" id="{3ACB2B8B-7282-4451-A83B-5F5DDE6A75CC}"/>
              </a:ext>
            </a:extLst>
          </p:cNvPr>
          <p:cNvSpPr/>
          <p:nvPr/>
        </p:nvSpPr>
        <p:spPr>
          <a:xfrm rot="16200000">
            <a:off x="8919717" y="4434609"/>
            <a:ext cx="370248" cy="2535529"/>
          </a:xfrm>
          <a:prstGeom prst="can">
            <a:avLst/>
          </a:prstGeom>
          <a:solidFill>
            <a:srgbClr val="00682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custDataLst>
      <p:tags r:id="rId2"/>
    </p:custDataLst>
    <p:extLst>
      <p:ext uri="{BB962C8B-B14F-4D97-AF65-F5344CB8AC3E}">
        <p14:creationId xmlns:p14="http://schemas.microsoft.com/office/powerpoint/2010/main" val="2316982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par>
                                <p:cTn id="8" presetID="22" presetClass="entr" presetSubtype="2" fill="hold" nodeType="withEffect">
                                  <p:stCondLst>
                                    <p:cond delay="30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22" presetClass="entr" presetSubtype="2" fill="hold" grpId="0" nodeType="withEffect">
                                  <p:stCondLst>
                                    <p:cond delay="30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500"/>
                                        <p:tgtEl>
                                          <p:spTgt spid="4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2" fill="hold" nodeType="withEffect">
                                  <p:stCondLst>
                                    <p:cond delay="2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300"/>
                                        <p:tgtEl>
                                          <p:spTgt spid="14"/>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22" presetClass="entr" presetSubtype="2" fill="hold" nodeType="withEffect">
                                  <p:stCondLst>
                                    <p:cond delay="70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300"/>
                                        <p:tgtEl>
                                          <p:spTgt spid="15"/>
                                        </p:tgtEl>
                                      </p:cBhvr>
                                    </p:animEffect>
                                  </p:childTnLst>
                                </p:cTn>
                              </p:par>
                              <p:par>
                                <p:cTn id="26" presetID="10" presetClass="entr" presetSubtype="0" fill="hold" nodeType="withEffect">
                                  <p:stCondLst>
                                    <p:cond delay="10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22" presetClass="entr" presetSubtype="2" fill="hold" grpId="0" nodeType="withEffect">
                                  <p:stCondLst>
                                    <p:cond delay="100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par>
                                <p:cTn id="32" presetID="22" presetClass="entr" presetSubtype="2" fill="hold" nodeType="withEffect">
                                  <p:stCondLst>
                                    <p:cond delay="120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4" fill="hold" grpId="0" nodeType="withEffect">
                                  <p:stCondLst>
                                    <p:cond delay="80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par>
                                <p:cTn id="38" presetID="22" presetClass="entr" presetSubtype="4" fill="hold" grpId="0" nodeType="withEffect">
                                  <p:stCondLst>
                                    <p:cond delay="120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800"/>
                                        <p:tgtEl>
                                          <p:spTgt spid="3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14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600"/>
                                        <p:tgtEl>
                                          <p:spTgt spid="30"/>
                                        </p:tgtEl>
                                      </p:cBhvr>
                                    </p:animEffect>
                                  </p:childTnLst>
                                </p:cTn>
                              </p:par>
                              <p:par>
                                <p:cTn id="47" presetID="22" presetClass="entr" presetSubtype="2" fill="hold" nodeType="withEffect">
                                  <p:stCondLst>
                                    <p:cond delay="1800"/>
                                  </p:stCondLst>
                                  <p:childTnLst>
                                    <p:set>
                                      <p:cBhvr>
                                        <p:cTn id="48" dur="1" fill="hold">
                                          <p:stCondLst>
                                            <p:cond delay="0"/>
                                          </p:stCondLst>
                                        </p:cTn>
                                        <p:tgtEl>
                                          <p:spTgt spid="26"/>
                                        </p:tgtEl>
                                        <p:attrNameLst>
                                          <p:attrName>style.visibility</p:attrName>
                                        </p:attrNameLst>
                                      </p:cBhvr>
                                      <p:to>
                                        <p:strVal val="visible"/>
                                      </p:to>
                                    </p:set>
                                    <p:animEffect transition="in" filter="wipe(right)">
                                      <p:cBhvr>
                                        <p:cTn id="49" dur="500"/>
                                        <p:tgtEl>
                                          <p:spTgt spid="26"/>
                                        </p:tgtEl>
                                      </p:cBhvr>
                                    </p:animEffect>
                                  </p:childTnLst>
                                </p:cTn>
                              </p:par>
                              <p:par>
                                <p:cTn id="50" presetID="22" presetClass="entr" presetSubtype="2" fill="hold" nodeType="withEffect">
                                  <p:stCondLst>
                                    <p:cond delay="180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par>
                                <p:cTn id="53" presetID="1" presetClass="entr" presetSubtype="0" fill="hold" grpId="0" nodeType="withEffect">
                                  <p:stCondLst>
                                    <p:cond delay="1800"/>
                                  </p:stCondLst>
                                  <p:childTnLst>
                                    <p:set>
                                      <p:cBhvr>
                                        <p:cTn id="54" dur="1" fill="hold">
                                          <p:stCondLst>
                                            <p:cond delay="0"/>
                                          </p:stCondLst>
                                        </p:cTn>
                                        <p:tgtEl>
                                          <p:spTgt spid="34"/>
                                        </p:tgtEl>
                                        <p:attrNameLst>
                                          <p:attrName>style.visibility</p:attrName>
                                        </p:attrNameLst>
                                      </p:cBhvr>
                                      <p:to>
                                        <p:strVal val="visible"/>
                                      </p:to>
                                    </p:set>
                                  </p:childTnLst>
                                </p:cTn>
                              </p:par>
                              <p:par>
                                <p:cTn id="55" presetID="22" presetClass="entr" presetSubtype="4" fill="hold" grpId="0" nodeType="withEffect">
                                  <p:stCondLst>
                                    <p:cond delay="120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800"/>
                                        <p:tgtEl>
                                          <p:spTgt spid="64"/>
                                        </p:tgtEl>
                                      </p:cBhvr>
                                    </p:animEffect>
                                  </p:childTnLst>
                                </p:cTn>
                              </p:par>
                              <p:par>
                                <p:cTn id="58" presetID="10" presetClass="entr" presetSubtype="0" fill="hold" nodeType="withEffect">
                                  <p:stCondLst>
                                    <p:cond delay="14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600"/>
                                        <p:tgtEl>
                                          <p:spTgt spid="63"/>
                                        </p:tgtEl>
                                      </p:cBhvr>
                                    </p:animEffect>
                                  </p:childTnLst>
                                </p:cTn>
                              </p:par>
                              <p:par>
                                <p:cTn id="61" presetID="22" presetClass="entr" presetSubtype="2" fill="hold" grpId="0" nodeType="withEffect">
                                  <p:stCondLst>
                                    <p:cond delay="1000"/>
                                  </p:stCondLst>
                                  <p:childTnLst>
                                    <p:set>
                                      <p:cBhvr>
                                        <p:cTn id="62" dur="1" fill="hold">
                                          <p:stCondLst>
                                            <p:cond delay="0"/>
                                          </p:stCondLst>
                                        </p:cTn>
                                        <p:tgtEl>
                                          <p:spTgt spid="66"/>
                                        </p:tgtEl>
                                        <p:attrNameLst>
                                          <p:attrName>style.visibility</p:attrName>
                                        </p:attrNameLst>
                                      </p:cBhvr>
                                      <p:to>
                                        <p:strVal val="visible"/>
                                      </p:to>
                                    </p:set>
                                    <p:animEffect transition="in" filter="wipe(right)">
                                      <p:cBhvr>
                                        <p:cTn id="63" dur="500"/>
                                        <p:tgtEl>
                                          <p:spTgt spid="66"/>
                                        </p:tgtEl>
                                      </p:cBhvr>
                                    </p:animEffect>
                                  </p:childTnLst>
                                </p:cTn>
                              </p:par>
                              <p:par>
                                <p:cTn id="64" presetID="22" presetClass="entr" presetSubtype="2" fill="hold" grpId="0" nodeType="withEffect">
                                  <p:stCondLst>
                                    <p:cond delay="1000"/>
                                  </p:stCondLst>
                                  <p:childTnLst>
                                    <p:set>
                                      <p:cBhvr>
                                        <p:cTn id="65" dur="1" fill="hold">
                                          <p:stCondLst>
                                            <p:cond delay="0"/>
                                          </p:stCondLst>
                                        </p:cTn>
                                        <p:tgtEl>
                                          <p:spTgt spid="67"/>
                                        </p:tgtEl>
                                        <p:attrNameLst>
                                          <p:attrName>style.visibility</p:attrName>
                                        </p:attrNameLst>
                                      </p:cBhvr>
                                      <p:to>
                                        <p:strVal val="visible"/>
                                      </p:to>
                                    </p:set>
                                    <p:animEffect transition="in" filter="wipe(right)">
                                      <p:cBhvr>
                                        <p:cTn id="6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9" grpId="0"/>
      <p:bldP spid="20" grpId="0" animBg="1"/>
      <p:bldP spid="31" grpId="0" animBg="1"/>
      <p:bldP spid="34" grpId="0"/>
      <p:bldP spid="41" grpId="0"/>
      <p:bldP spid="42" grpId="0"/>
      <p:bldP spid="64"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07B7-7219-4898-9AAD-920A876346B1}"/>
              </a:ext>
            </a:extLst>
          </p:cNvPr>
          <p:cNvSpPr>
            <a:spLocks noGrp="1"/>
          </p:cNvSpPr>
          <p:nvPr>
            <p:ph type="title"/>
          </p:nvPr>
        </p:nvSpPr>
        <p:spPr/>
        <p:txBody>
          <a:bodyPr>
            <a:normAutofit fontScale="90000"/>
          </a:bodyPr>
          <a:lstStyle/>
          <a:p>
            <a:r>
              <a:rPr lang="fr-BE" dirty="0"/>
              <a:t>Azure SQL </a:t>
            </a:r>
            <a:r>
              <a:rPr lang="fr-BE" dirty="0" err="1"/>
              <a:t>Database</a:t>
            </a:r>
            <a:r>
              <a:rPr lang="fr-BE" dirty="0"/>
              <a:t> </a:t>
            </a:r>
            <a:r>
              <a:rPr lang="fr-BE" dirty="0" err="1"/>
              <a:t>deployment</a:t>
            </a:r>
            <a:endParaRPr lang="fr-BE" dirty="0"/>
          </a:p>
        </p:txBody>
      </p:sp>
      <p:sp>
        <p:nvSpPr>
          <p:cNvPr id="7" name="Text Placeholder 6">
            <a:extLst>
              <a:ext uri="{FF2B5EF4-FFF2-40B4-BE49-F238E27FC236}">
                <a16:creationId xmlns:a16="http://schemas.microsoft.com/office/drawing/2014/main" id="{59132738-BC53-4100-A4E5-21B6B5265722}"/>
              </a:ext>
            </a:extLst>
          </p:cNvPr>
          <p:cNvSpPr>
            <a:spLocks noGrp="1"/>
          </p:cNvSpPr>
          <p:nvPr>
            <p:ph type="body" idx="7"/>
          </p:nvPr>
        </p:nvSpPr>
        <p:spPr/>
        <p:txBody>
          <a:bodyPr/>
          <a:lstStyle/>
          <a:p>
            <a:endParaRPr lang="fr-BE"/>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40E90AF-524F-4BC0-A625-685D4025FEE5}"/>
                  </a:ext>
                </a:extLst>
              </p14:cNvPr>
              <p14:cNvContentPartPr/>
              <p14:nvPr/>
            </p14:nvContentPartPr>
            <p14:xfrm>
              <a:off x="2274631" y="1405280"/>
              <a:ext cx="28560" cy="56640"/>
            </p14:xfrm>
          </p:contentPart>
        </mc:Choice>
        <mc:Fallback xmlns="">
          <p:pic>
            <p:nvPicPr>
              <p:cNvPr id="4" name="Ink 3">
                <a:extLst>
                  <a:ext uri="{FF2B5EF4-FFF2-40B4-BE49-F238E27FC236}">
                    <a16:creationId xmlns:a16="http://schemas.microsoft.com/office/drawing/2014/main" id="{C40E90AF-524F-4BC0-A625-685D4025FEE5}"/>
                  </a:ext>
                </a:extLst>
              </p:cNvPr>
              <p:cNvPicPr/>
              <p:nvPr/>
            </p:nvPicPr>
            <p:blipFill>
              <a:blip r:embed="rId7"/>
              <a:stretch>
                <a:fillRect/>
              </a:stretch>
            </p:blipFill>
            <p:spPr>
              <a:xfrm>
                <a:off x="2270293" y="1400978"/>
                <a:ext cx="37236" cy="65244"/>
              </a:xfrm>
              <a:prstGeom prst="rect">
                <a:avLst/>
              </a:prstGeom>
            </p:spPr>
          </p:pic>
        </mc:Fallback>
      </mc:AlternateContent>
    </p:spTree>
    <p:custDataLst>
      <p:tags r:id="rId1"/>
    </p:custDataLst>
    <p:extLst>
      <p:ext uri="{BB962C8B-B14F-4D97-AF65-F5344CB8AC3E}">
        <p14:creationId xmlns:p14="http://schemas.microsoft.com/office/powerpoint/2010/main" val="218298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sz="3600" dirty="0"/>
              <a:t>Demo</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sz="2000" dirty="0">
                <a:solidFill>
                  <a:schemeClr val="tx1"/>
                </a:solidFill>
              </a:rPr>
              <a:t>Deploying SQL Azure </a:t>
            </a:r>
          </a:p>
        </p:txBody>
      </p:sp>
    </p:spTree>
    <p:extLst>
      <p:ext uri="{BB962C8B-B14F-4D97-AF65-F5344CB8AC3E}">
        <p14:creationId xmlns:p14="http://schemas.microsoft.com/office/powerpoint/2010/main" val="987778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63044-DBEB-477F-AE29-3DCCB50EB7BF}"/>
              </a:ext>
            </a:extLst>
          </p:cNvPr>
          <p:cNvSpPr>
            <a:spLocks noGrp="1"/>
          </p:cNvSpPr>
          <p:nvPr>
            <p:ph type="title"/>
          </p:nvPr>
        </p:nvSpPr>
        <p:spPr/>
        <p:txBody>
          <a:bodyPr>
            <a:normAutofit fontScale="90000"/>
          </a:bodyPr>
          <a:lstStyle/>
          <a:p>
            <a:r>
              <a:rPr lang="en-US" sz="3600" dirty="0"/>
              <a:t>Azure SQL Features…</a:t>
            </a:r>
            <a:endParaRPr lang="en-GB" sz="3600" dirty="0"/>
          </a:p>
        </p:txBody>
      </p:sp>
      <p:sp>
        <p:nvSpPr>
          <p:cNvPr id="2" name="Subtitle 1">
            <a:extLst>
              <a:ext uri="{FF2B5EF4-FFF2-40B4-BE49-F238E27FC236}">
                <a16:creationId xmlns:a16="http://schemas.microsoft.com/office/drawing/2014/main" id="{454407D8-672F-4EE7-BFF3-9A7BBC10F085}"/>
              </a:ext>
            </a:extLst>
          </p:cNvPr>
          <p:cNvSpPr>
            <a:spLocks noGrp="1"/>
          </p:cNvSpPr>
          <p:nvPr>
            <p:ph type="subTitle" idx="27"/>
          </p:nvPr>
        </p:nvSpPr>
        <p:spPr/>
        <p:txBody>
          <a:bodyPr/>
          <a:lstStyle/>
          <a:p>
            <a:endParaRPr lang="fr-BE"/>
          </a:p>
        </p:txBody>
      </p:sp>
      <p:graphicFrame>
        <p:nvGraphicFramePr>
          <p:cNvPr id="4" name="Content Placeholder 3">
            <a:extLst>
              <a:ext uri="{FF2B5EF4-FFF2-40B4-BE49-F238E27FC236}">
                <a16:creationId xmlns:a16="http://schemas.microsoft.com/office/drawing/2014/main" id="{DA998226-11E4-461E-9506-37ACBA1971C9}"/>
              </a:ext>
            </a:extLst>
          </p:cNvPr>
          <p:cNvGraphicFramePr>
            <a:graphicFrameLocks noGrp="1"/>
          </p:cNvGraphicFramePr>
          <p:nvPr>
            <p:ph idx="4294967295"/>
          </p:nvPr>
        </p:nvGraphicFramePr>
        <p:xfrm>
          <a:off x="609599" y="1673272"/>
          <a:ext cx="10972800" cy="420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3956902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Presentation title</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
        <p:nvSpPr>
          <p:cNvPr id="6" name="Title 1">
            <a:extLst>
              <a:ext uri="{FF2B5EF4-FFF2-40B4-BE49-F238E27FC236}">
                <a16:creationId xmlns:a16="http://schemas.microsoft.com/office/drawing/2014/main" id="{C6FEC1BD-F13A-4679-A6A8-2D36225EA57A}"/>
              </a:ext>
            </a:extLst>
          </p:cNvPr>
          <p:cNvSpPr txBox="1">
            <a:spLocks/>
          </p:cNvSpPr>
          <p:nvPr/>
        </p:nvSpPr>
        <p:spPr bwMode="auto">
          <a:xfrm>
            <a:off x="172147" y="183730"/>
            <a:ext cx="5090317" cy="6608955"/>
          </a:xfrm>
          <a:prstGeom prst="roundRect">
            <a:avLst>
              <a:gd name="adj" fmla="val 3915"/>
            </a:avLst>
          </a:prstGeom>
          <a:solidFill>
            <a:srgbClr val="FFFFFF">
              <a:lumMod val="75000"/>
            </a:srgbClr>
          </a:solidFill>
          <a:ln w="25400" cap="flat" cmpd="sng" algn="ctr">
            <a:noFill/>
            <a:prstDash val="solid"/>
            <a:miter lim="800000"/>
            <a:headEnd/>
            <a:tailEnd/>
          </a:ln>
          <a:effectLst>
            <a:outerShdw blurRad="50800" dist="38100" dir="2700000" algn="tl" rotWithShape="0">
              <a:prstClr val="black">
                <a:alpha val="40000"/>
              </a:prstClr>
            </a:outerShdw>
          </a:effectLst>
        </p:spPr>
        <p:txBody>
          <a:bodyPr vert="horz" wrap="square" lIns="224106" tIns="224106" rIns="224106" bIns="224106"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tx2"/>
                </a:solidFill>
                <a:latin typeface="+mn-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89638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005291"/>
              </a:solidFill>
              <a:effectLst/>
              <a:uLnTx/>
              <a:uFillTx/>
              <a:latin typeface="Museo Sans For Dell"/>
              <a:cs typeface="+mj-cs"/>
            </a:endParaRPr>
          </a:p>
        </p:txBody>
      </p:sp>
      <p:sp>
        <p:nvSpPr>
          <p:cNvPr id="7" name="Rounded Rectangle 17">
            <a:extLst>
              <a:ext uri="{FF2B5EF4-FFF2-40B4-BE49-F238E27FC236}">
                <a16:creationId xmlns:a16="http://schemas.microsoft.com/office/drawing/2014/main" id="{68B01C42-D773-4C14-AA16-F4B8FD7D5FD1}"/>
              </a:ext>
            </a:extLst>
          </p:cNvPr>
          <p:cNvSpPr/>
          <p:nvPr/>
        </p:nvSpPr>
        <p:spPr>
          <a:xfrm>
            <a:off x="684129" y="2140542"/>
            <a:ext cx="4365602" cy="727042"/>
          </a:xfrm>
          <a:prstGeom prst="roundRect">
            <a:avLst>
              <a:gd name="adj" fmla="val 11848"/>
            </a:avLst>
          </a:prstGeom>
          <a:solidFill>
            <a:srgbClr val="40587C"/>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Tell us what you think by completing our survey</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ounded Rectangle 15">
            <a:extLst>
              <a:ext uri="{FF2B5EF4-FFF2-40B4-BE49-F238E27FC236}">
                <a16:creationId xmlns:a16="http://schemas.microsoft.com/office/drawing/2014/main" id="{A2633103-CDCF-4662-A8AD-EB0F7B383EB6}"/>
              </a:ext>
            </a:extLst>
          </p:cNvPr>
          <p:cNvSpPr/>
          <p:nvPr/>
        </p:nvSpPr>
        <p:spPr>
          <a:xfrm>
            <a:off x="684130" y="2949492"/>
            <a:ext cx="4365602" cy="940742"/>
          </a:xfrm>
          <a:prstGeom prst="roundRect">
            <a:avLst>
              <a:gd name="adj" fmla="val 11848"/>
            </a:avLst>
          </a:prstGeom>
          <a:solidFill>
            <a:srgbClr val="002050"/>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 a post-event session to address your specific requirements</a:t>
            </a:r>
            <a:r>
              <a:rPr kumimoji="0" lang="en-US" sz="1400" b="0" i="0" u="none" strike="noStrike" kern="0" cap="none" spc="0" normalizeH="0" baseline="0" noProof="0">
                <a:ln>
                  <a:noFill/>
                </a:ln>
                <a:solidFill>
                  <a:srgbClr val="FFFFFF"/>
                </a:solidFill>
                <a:effectLst/>
                <a:uLnTx/>
                <a:uFillTx/>
                <a:latin typeface="Segoe UI Semilight"/>
                <a:ea typeface="+mn-ea"/>
                <a:cs typeface="+mn-cs"/>
              </a:rPr>
              <a:t>. </a:t>
            </a: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2C9C748E-6B43-412A-B995-EFE36587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3210" y="544488"/>
            <a:ext cx="498407" cy="1071043"/>
          </a:xfrm>
          <a:prstGeom prst="rect">
            <a:avLst/>
          </a:prstGeom>
        </p:spPr>
      </p:pic>
      <p:sp>
        <p:nvSpPr>
          <p:cNvPr id="11" name="Rounded Rectangle 15">
            <a:extLst>
              <a:ext uri="{FF2B5EF4-FFF2-40B4-BE49-F238E27FC236}">
                <a16:creationId xmlns:a16="http://schemas.microsoft.com/office/drawing/2014/main" id="{9A20FBA0-3FC2-4F8F-B6DE-FD1D8B079FF9}"/>
              </a:ext>
            </a:extLst>
          </p:cNvPr>
          <p:cNvSpPr/>
          <p:nvPr/>
        </p:nvSpPr>
        <p:spPr>
          <a:xfrm>
            <a:off x="684129" y="4009608"/>
            <a:ext cx="4365602" cy="1086484"/>
          </a:xfrm>
          <a:prstGeom prst="roundRect">
            <a:avLst>
              <a:gd name="adj" fmla="val 11848"/>
            </a:avLst>
          </a:prstGeom>
          <a:solidFill>
            <a:srgbClr val="0078D4"/>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Learn more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techdocs</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Get certified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microsoftlearn</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Sign up Developer newsletter: </a:t>
            </a:r>
            <a:r>
              <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ZA"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usdevconnect</a:t>
            </a:r>
            <a:endPar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2" name="Group 11">
            <a:extLst>
              <a:ext uri="{FF2B5EF4-FFF2-40B4-BE49-F238E27FC236}">
                <a16:creationId xmlns:a16="http://schemas.microsoft.com/office/drawing/2014/main" id="{5A5E1E3F-E1B0-476A-8FD8-E9AD66584A5D}"/>
              </a:ext>
            </a:extLst>
          </p:cNvPr>
          <p:cNvGrpSpPr/>
          <p:nvPr/>
        </p:nvGrpSpPr>
        <p:grpSpPr>
          <a:xfrm>
            <a:off x="253533" y="2347236"/>
            <a:ext cx="347499" cy="336556"/>
            <a:chOff x="5798264" y="5000554"/>
            <a:chExt cx="347499" cy="336556"/>
          </a:xfrm>
        </p:grpSpPr>
        <p:sp>
          <p:nvSpPr>
            <p:cNvPr id="13" name="Arrow: Right 12">
              <a:extLst>
                <a:ext uri="{FF2B5EF4-FFF2-40B4-BE49-F238E27FC236}">
                  <a16:creationId xmlns:a16="http://schemas.microsoft.com/office/drawing/2014/main" id="{CAC05F25-6569-4609-B66F-87CD9AB96FD5}"/>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861C218-2CE0-4B09-B264-92507B9BDCF9}"/>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BC0412D-5193-4468-9523-2131171D3DBC}"/>
              </a:ext>
            </a:extLst>
          </p:cNvPr>
          <p:cNvGrpSpPr/>
          <p:nvPr/>
        </p:nvGrpSpPr>
        <p:grpSpPr>
          <a:xfrm>
            <a:off x="253533" y="3243325"/>
            <a:ext cx="347499" cy="336556"/>
            <a:chOff x="5798264" y="5000554"/>
            <a:chExt cx="347499" cy="336556"/>
          </a:xfrm>
        </p:grpSpPr>
        <p:sp>
          <p:nvSpPr>
            <p:cNvPr id="16" name="Arrow: Right 15">
              <a:extLst>
                <a:ext uri="{FF2B5EF4-FFF2-40B4-BE49-F238E27FC236}">
                  <a16:creationId xmlns:a16="http://schemas.microsoft.com/office/drawing/2014/main" id="{7DF1D73C-DA99-4675-B2AA-89EF645C14E2}"/>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BE53ED89-EFC5-4914-A19A-C780EED44CA2}"/>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306ECC-00CC-4EAE-9183-AC6F9577CECD}"/>
              </a:ext>
            </a:extLst>
          </p:cNvPr>
          <p:cNvGrpSpPr/>
          <p:nvPr/>
        </p:nvGrpSpPr>
        <p:grpSpPr>
          <a:xfrm>
            <a:off x="253533" y="4629903"/>
            <a:ext cx="347499" cy="336556"/>
            <a:chOff x="5798264" y="5000554"/>
            <a:chExt cx="347499" cy="336556"/>
          </a:xfrm>
        </p:grpSpPr>
        <p:sp>
          <p:nvSpPr>
            <p:cNvPr id="19" name="Arrow: Right 18">
              <a:extLst>
                <a:ext uri="{FF2B5EF4-FFF2-40B4-BE49-F238E27FC236}">
                  <a16:creationId xmlns:a16="http://schemas.microsoft.com/office/drawing/2014/main" id="{135726E4-E10C-4BDA-999B-C51314E699B8}"/>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B55CE-7F7D-475D-B761-2084BAC7F56C}"/>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982B68-54BB-4777-A3C4-025A6D4D25A9}"/>
              </a:ext>
            </a:extLst>
          </p:cNvPr>
          <p:cNvGrpSpPr/>
          <p:nvPr/>
        </p:nvGrpSpPr>
        <p:grpSpPr>
          <a:xfrm>
            <a:off x="8481525" y="1834556"/>
            <a:ext cx="2844162" cy="3775004"/>
            <a:chOff x="8481525" y="1834556"/>
            <a:chExt cx="2844162" cy="3775004"/>
          </a:xfrm>
        </p:grpSpPr>
        <p:pic>
          <p:nvPicPr>
            <p:cNvPr id="25" name="Picture 24">
              <a:extLst>
                <a:ext uri="{FF2B5EF4-FFF2-40B4-BE49-F238E27FC236}">
                  <a16:creationId xmlns:a16="http://schemas.microsoft.com/office/drawing/2014/main" id="{81431237-CCF2-4F88-8ACC-7CBE42A3286B}"/>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26" name="Picture 25">
              <a:extLst>
                <a:ext uri="{FF2B5EF4-FFF2-40B4-BE49-F238E27FC236}">
                  <a16:creationId xmlns:a16="http://schemas.microsoft.com/office/drawing/2014/main" id="{8561B673-648D-4774-828B-7038261C32F3}"/>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27" name="Picture 26">
              <a:extLst>
                <a:ext uri="{FF2B5EF4-FFF2-40B4-BE49-F238E27FC236}">
                  <a16:creationId xmlns:a16="http://schemas.microsoft.com/office/drawing/2014/main" id="{57895F94-4D09-486F-BD1C-2001E9B862AB}"/>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28" name="Picture 27">
              <a:extLst>
                <a:ext uri="{FF2B5EF4-FFF2-40B4-BE49-F238E27FC236}">
                  <a16:creationId xmlns:a16="http://schemas.microsoft.com/office/drawing/2014/main" id="{A5CA6FBC-B3E4-4C2C-B039-D9B3BC2A8A2A}"/>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29" name="Picture 28">
              <a:extLst>
                <a:ext uri="{FF2B5EF4-FFF2-40B4-BE49-F238E27FC236}">
                  <a16:creationId xmlns:a16="http://schemas.microsoft.com/office/drawing/2014/main" id="{E143275E-8EFF-4BE0-A286-99F371754F29}"/>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30" name="Picture 29">
              <a:extLst>
                <a:ext uri="{FF2B5EF4-FFF2-40B4-BE49-F238E27FC236}">
                  <a16:creationId xmlns:a16="http://schemas.microsoft.com/office/drawing/2014/main" id="{723F7F2C-A9A9-42D9-8A91-2671D6066D9F}"/>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31" name="Picture 30">
              <a:extLst>
                <a:ext uri="{FF2B5EF4-FFF2-40B4-BE49-F238E27FC236}">
                  <a16:creationId xmlns:a16="http://schemas.microsoft.com/office/drawing/2014/main" id="{C74C7A21-8A4D-4D1B-8033-31548656DE47}"/>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32" name="Picture 31">
              <a:extLst>
                <a:ext uri="{FF2B5EF4-FFF2-40B4-BE49-F238E27FC236}">
                  <a16:creationId xmlns:a16="http://schemas.microsoft.com/office/drawing/2014/main" id="{885AF17E-8B2C-422A-A60E-C3D9A2BDA977}"/>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33" name="Picture 32">
              <a:extLst>
                <a:ext uri="{FF2B5EF4-FFF2-40B4-BE49-F238E27FC236}">
                  <a16:creationId xmlns:a16="http://schemas.microsoft.com/office/drawing/2014/main" id="{E45902AE-CA6B-4CE8-8462-BC80662D7D4A}"/>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34" name="Picture 33">
              <a:extLst>
                <a:ext uri="{FF2B5EF4-FFF2-40B4-BE49-F238E27FC236}">
                  <a16:creationId xmlns:a16="http://schemas.microsoft.com/office/drawing/2014/main" id="{2E6FC831-7B0C-4DA7-98C9-85D817F3396C}"/>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35" name="Picture 34">
              <a:extLst>
                <a:ext uri="{FF2B5EF4-FFF2-40B4-BE49-F238E27FC236}">
                  <a16:creationId xmlns:a16="http://schemas.microsoft.com/office/drawing/2014/main" id="{AF1A50E5-4A8E-4439-BC84-F29727192D6B}"/>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36" name="Picture 35">
              <a:extLst>
                <a:ext uri="{FF2B5EF4-FFF2-40B4-BE49-F238E27FC236}">
                  <a16:creationId xmlns:a16="http://schemas.microsoft.com/office/drawing/2014/main" id="{5D018286-87A2-49A9-80A7-2D5725DA3F98}"/>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
        <p:nvSpPr>
          <p:cNvPr id="2" name="Rectangle 1">
            <a:extLst>
              <a:ext uri="{FF2B5EF4-FFF2-40B4-BE49-F238E27FC236}">
                <a16:creationId xmlns:a16="http://schemas.microsoft.com/office/drawing/2014/main" id="{8CE4B972-6C56-45BD-83EC-4F45926EDAE2}"/>
              </a:ext>
            </a:extLst>
          </p:cNvPr>
          <p:cNvSpPr/>
          <p:nvPr/>
        </p:nvSpPr>
        <p:spPr>
          <a:xfrm>
            <a:off x="1561432" y="413334"/>
            <a:ext cx="3041217" cy="535531"/>
          </a:xfrm>
          <a:prstGeom prst="rect">
            <a:avLst/>
          </a:prstGeom>
        </p:spPr>
        <p:txBody>
          <a:bodyPr wrap="none">
            <a:spAutoFit/>
          </a:bodyPr>
          <a:lstStyle/>
          <a:p>
            <a:pPr marL="0" marR="0" lvl="0" indent="0" algn="l" defTabSz="896386"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5291"/>
                </a:solidFill>
                <a:effectLst/>
                <a:uLnTx/>
                <a:uFillTx/>
                <a:latin typeface="Museo Sans For Dell"/>
                <a:ea typeface="+mn-ea"/>
                <a:cs typeface="+mn-cs"/>
              </a:rPr>
              <a:t>Let’s get Started!</a:t>
            </a:r>
          </a:p>
        </p:txBody>
      </p:sp>
    </p:spTree>
    <p:extLst>
      <p:ext uri="{BB962C8B-B14F-4D97-AF65-F5344CB8AC3E}">
        <p14:creationId xmlns:p14="http://schemas.microsoft.com/office/powerpoint/2010/main" val="170579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8F877-0649-4461-88D1-4953A0116B5E}"/>
              </a:ext>
            </a:extLst>
          </p:cNvPr>
          <p:cNvSpPr>
            <a:spLocks noGrp="1"/>
          </p:cNvSpPr>
          <p:nvPr>
            <p:ph type="title"/>
          </p:nvPr>
        </p:nvSpPr>
        <p:spPr>
          <a:xfrm>
            <a:off x="235527" y="235528"/>
            <a:ext cx="11277599" cy="685799"/>
          </a:xfrm>
        </p:spPr>
        <p:txBody>
          <a:bodyPr>
            <a:normAutofit/>
          </a:bodyPr>
          <a:lstStyle/>
          <a:p>
            <a:r>
              <a:rPr lang="en-US" sz="2750" dirty="0"/>
              <a:t>SQL PaaS Security Enhancements</a:t>
            </a:r>
            <a:endParaRPr lang="en-GB" sz="2750" dirty="0"/>
          </a:p>
        </p:txBody>
      </p:sp>
      <p:graphicFrame>
        <p:nvGraphicFramePr>
          <p:cNvPr id="4" name="Content Placeholder 3">
            <a:extLst>
              <a:ext uri="{FF2B5EF4-FFF2-40B4-BE49-F238E27FC236}">
                <a16:creationId xmlns:a16="http://schemas.microsoft.com/office/drawing/2014/main" id="{921A0AF3-E343-492C-9191-4EA9E339CDF3}"/>
              </a:ext>
            </a:extLst>
          </p:cNvPr>
          <p:cNvGraphicFramePr>
            <a:graphicFrameLocks noGrp="1"/>
          </p:cNvGraphicFramePr>
          <p:nvPr>
            <p:ph idx="4294967295"/>
            <p:extLst>
              <p:ext uri="{D42A27DB-BD31-4B8C-83A1-F6EECF244321}">
                <p14:modId xmlns:p14="http://schemas.microsoft.com/office/powerpoint/2010/main" val="198562552"/>
              </p:ext>
            </p:extLst>
          </p:nvPr>
        </p:nvGraphicFramePr>
        <p:xfrm>
          <a:off x="540326" y="1451367"/>
          <a:ext cx="10972800" cy="420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3033389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sz="3600" dirty="0"/>
              <a:t>Demo</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sz="2000" dirty="0">
                <a:solidFill>
                  <a:schemeClr val="tx1"/>
                </a:solidFill>
              </a:rPr>
              <a:t>Deploying Azure SQL main feature highlights</a:t>
            </a:r>
          </a:p>
        </p:txBody>
      </p:sp>
    </p:spTree>
    <p:extLst>
      <p:ext uri="{BB962C8B-B14F-4D97-AF65-F5344CB8AC3E}">
        <p14:creationId xmlns:p14="http://schemas.microsoft.com/office/powerpoint/2010/main" val="205786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5247-60BE-4213-B4BD-084D7F37A7D9}"/>
              </a:ext>
            </a:extLst>
          </p:cNvPr>
          <p:cNvSpPr>
            <a:spLocks noGrp="1"/>
          </p:cNvSpPr>
          <p:nvPr>
            <p:ph type="title"/>
          </p:nvPr>
        </p:nvSpPr>
        <p:spPr/>
        <p:txBody>
          <a:bodyPr>
            <a:normAutofit fontScale="90000"/>
          </a:bodyPr>
          <a:lstStyle/>
          <a:p>
            <a:r>
              <a:rPr lang="en-US" dirty="0"/>
              <a:t>Azure Database for SQL – Data Migration</a:t>
            </a:r>
            <a:br>
              <a:rPr lang="en-US" dirty="0"/>
            </a:br>
            <a:endParaRPr lang="fr-BE" dirty="0"/>
          </a:p>
        </p:txBody>
      </p:sp>
      <p:sp>
        <p:nvSpPr>
          <p:cNvPr id="5" name="Text Placeholder 4">
            <a:extLst>
              <a:ext uri="{FF2B5EF4-FFF2-40B4-BE49-F238E27FC236}">
                <a16:creationId xmlns:a16="http://schemas.microsoft.com/office/drawing/2014/main" id="{4AC10A4D-B1C3-4F5B-802A-6C9F6B675616}"/>
              </a:ext>
            </a:extLst>
          </p:cNvPr>
          <p:cNvSpPr>
            <a:spLocks noGrp="1"/>
          </p:cNvSpPr>
          <p:nvPr>
            <p:ph type="body" idx="7"/>
          </p:nvPr>
        </p:nvSpPr>
        <p:spPr/>
        <p:txBody>
          <a:bodyPr/>
          <a:lstStyle/>
          <a:p>
            <a:endParaRPr lang="fr-BE"/>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40E90AF-524F-4BC0-A625-685D4025FEE5}"/>
                  </a:ext>
                </a:extLst>
              </p14:cNvPr>
              <p14:cNvContentPartPr/>
              <p14:nvPr/>
            </p14:nvContentPartPr>
            <p14:xfrm>
              <a:off x="2274631" y="1405280"/>
              <a:ext cx="28560" cy="56640"/>
            </p14:xfrm>
          </p:contentPart>
        </mc:Choice>
        <mc:Fallback xmlns="">
          <p:pic>
            <p:nvPicPr>
              <p:cNvPr id="4" name="Ink 3">
                <a:extLst>
                  <a:ext uri="{FF2B5EF4-FFF2-40B4-BE49-F238E27FC236}">
                    <a16:creationId xmlns:a16="http://schemas.microsoft.com/office/drawing/2014/main" id="{C40E90AF-524F-4BC0-A625-685D4025FEE5}"/>
                  </a:ext>
                </a:extLst>
              </p:cNvPr>
              <p:cNvPicPr/>
              <p:nvPr/>
            </p:nvPicPr>
            <p:blipFill>
              <a:blip r:embed="rId7"/>
              <a:stretch>
                <a:fillRect/>
              </a:stretch>
            </p:blipFill>
            <p:spPr>
              <a:xfrm>
                <a:off x="2270293" y="1400978"/>
                <a:ext cx="37236" cy="65244"/>
              </a:xfrm>
              <a:prstGeom prst="rect">
                <a:avLst/>
              </a:prstGeom>
            </p:spPr>
          </p:pic>
        </mc:Fallback>
      </mc:AlternateContent>
    </p:spTree>
    <p:custDataLst>
      <p:tags r:id="rId1"/>
    </p:custDataLst>
    <p:extLst>
      <p:ext uri="{BB962C8B-B14F-4D97-AF65-F5344CB8AC3E}">
        <p14:creationId xmlns:p14="http://schemas.microsoft.com/office/powerpoint/2010/main" val="29422860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Refactor an on-premises app to an Azure Web App and Azure SQL database – Reference Architecture</a:t>
            </a:r>
          </a:p>
        </p:txBody>
      </p:sp>
      <p:sp>
        <p:nvSpPr>
          <p:cNvPr id="6" name="Text Placeholder 5"/>
          <p:cNvSpPr>
            <a:spLocks noGrp="1"/>
          </p:cNvSpPr>
          <p:nvPr>
            <p:ph type="body" sz="quarter" idx="10"/>
          </p:nvPr>
        </p:nvSpPr>
        <p:spPr>
          <a:xfrm>
            <a:off x="590868" y="1881316"/>
            <a:ext cx="11015915" cy="1216680"/>
          </a:xfrm>
        </p:spPr>
        <p:txBody>
          <a:bodyPr/>
          <a:lstStyle/>
          <a:p>
            <a:pPr marL="342900" indent="-342900">
              <a:lnSpc>
                <a:spcPct val="95000"/>
              </a:lnSpc>
              <a:buFont typeface="Arial" panose="020B0604020202020204" pitchFamily="34" charset="0"/>
              <a:buChar char="•"/>
            </a:pPr>
            <a:r>
              <a:rPr lang="en-US" dirty="0"/>
              <a:t>Web App and Service deployed to Azure App Services</a:t>
            </a:r>
          </a:p>
          <a:p>
            <a:pPr marL="342900" indent="-342900">
              <a:lnSpc>
                <a:spcPct val="95000"/>
              </a:lnSpc>
              <a:buFont typeface="Arial" panose="020B0604020202020204" pitchFamily="34" charset="0"/>
              <a:buChar char="•"/>
            </a:pPr>
            <a:r>
              <a:rPr lang="en-US" dirty="0"/>
              <a:t>Database deployed to Azure SQL DB</a:t>
            </a:r>
          </a:p>
          <a:p>
            <a:pPr marL="342900" indent="-342900">
              <a:lnSpc>
                <a:spcPct val="95000"/>
              </a:lnSpc>
              <a:buFont typeface="Arial" panose="020B0604020202020204" pitchFamily="34" charset="0"/>
              <a:buChar char="•"/>
            </a:pPr>
            <a:r>
              <a:rPr lang="en-US" dirty="0"/>
              <a:t>Solution is Built &amp; Deployed using Azure DevOps Pipelines</a:t>
            </a:r>
          </a:p>
        </p:txBody>
      </p:sp>
      <p:pic>
        <p:nvPicPr>
          <p:cNvPr id="2" name="Picture 1">
            <a:extLst>
              <a:ext uri="{FF2B5EF4-FFF2-40B4-BE49-F238E27FC236}">
                <a16:creationId xmlns:a16="http://schemas.microsoft.com/office/drawing/2014/main" id="{0BDACE96-15FA-472C-A502-662C03FD6CC2}"/>
              </a:ext>
            </a:extLst>
          </p:cNvPr>
          <p:cNvPicPr>
            <a:picLocks noChangeAspect="1"/>
          </p:cNvPicPr>
          <p:nvPr/>
        </p:nvPicPr>
        <p:blipFill>
          <a:blip r:embed="rId3"/>
          <a:stretch>
            <a:fillRect/>
          </a:stretch>
        </p:blipFill>
        <p:spPr>
          <a:xfrm>
            <a:off x="6820678" y="3429000"/>
            <a:ext cx="4343594" cy="3336902"/>
          </a:xfrm>
          <a:prstGeom prst="rect">
            <a:avLst/>
          </a:prstGeom>
        </p:spPr>
      </p:pic>
      <p:pic>
        <p:nvPicPr>
          <p:cNvPr id="4" name="Picture 3">
            <a:extLst>
              <a:ext uri="{FF2B5EF4-FFF2-40B4-BE49-F238E27FC236}">
                <a16:creationId xmlns:a16="http://schemas.microsoft.com/office/drawing/2014/main" id="{C2A86671-AAD4-4231-86C4-4C112494DD8B}"/>
              </a:ext>
            </a:extLst>
          </p:cNvPr>
          <p:cNvPicPr>
            <a:picLocks noChangeAspect="1"/>
          </p:cNvPicPr>
          <p:nvPr/>
        </p:nvPicPr>
        <p:blipFill>
          <a:blip r:embed="rId4"/>
          <a:stretch>
            <a:fillRect/>
          </a:stretch>
        </p:blipFill>
        <p:spPr>
          <a:xfrm>
            <a:off x="1098067" y="3446451"/>
            <a:ext cx="4860606" cy="3301999"/>
          </a:xfrm>
          <a:prstGeom prst="rect">
            <a:avLst/>
          </a:prstGeom>
        </p:spPr>
      </p:pic>
    </p:spTree>
    <p:extLst>
      <p:ext uri="{BB962C8B-B14F-4D97-AF65-F5344CB8AC3E}">
        <p14:creationId xmlns:p14="http://schemas.microsoft.com/office/powerpoint/2010/main" val="54688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64C4-80AC-48CE-A6B6-7E8F49B20DBA}"/>
              </a:ext>
            </a:extLst>
          </p:cNvPr>
          <p:cNvSpPr>
            <a:spLocks noGrp="1"/>
          </p:cNvSpPr>
          <p:nvPr>
            <p:ph type="title"/>
          </p:nvPr>
        </p:nvSpPr>
        <p:spPr>
          <a:xfrm>
            <a:off x="337389" y="447675"/>
            <a:ext cx="11018520" cy="492443"/>
          </a:xfrm>
        </p:spPr>
        <p:txBody>
          <a:bodyPr/>
          <a:lstStyle/>
          <a:p>
            <a:r>
              <a:rPr lang="en-US" sz="2750" b="0" dirty="0">
                <a:solidFill>
                  <a:schemeClr val="tx1"/>
                </a:solidFill>
                <a:latin typeface="Segoe UI Semibold" panose="020B0702040204020203" pitchFamily="34" charset="0"/>
                <a:cs typeface="Segoe UI Semibold" panose="020B0702040204020203" pitchFamily="34" charset="0"/>
              </a:rPr>
              <a:t>Opportunity - Windows Server/SQL Server 2008/R2  EOS</a:t>
            </a:r>
          </a:p>
        </p:txBody>
      </p:sp>
      <p:grpSp>
        <p:nvGrpSpPr>
          <p:cNvPr id="3" name="Group 2">
            <a:extLst>
              <a:ext uri="{FF2B5EF4-FFF2-40B4-BE49-F238E27FC236}">
                <a16:creationId xmlns:a16="http://schemas.microsoft.com/office/drawing/2014/main" id="{80803EB5-FF95-46D4-B5E2-2C8B7A3876B1}"/>
              </a:ext>
            </a:extLst>
          </p:cNvPr>
          <p:cNvGrpSpPr/>
          <p:nvPr/>
        </p:nvGrpSpPr>
        <p:grpSpPr>
          <a:xfrm>
            <a:off x="588262" y="2017713"/>
            <a:ext cx="5363275" cy="3651699"/>
            <a:chOff x="588262" y="2017713"/>
            <a:chExt cx="5363275" cy="3651699"/>
          </a:xfrm>
        </p:grpSpPr>
        <p:cxnSp>
          <p:nvCxnSpPr>
            <p:cNvPr id="4" name="Straight Connector 3">
              <a:extLst>
                <a:ext uri="{FF2B5EF4-FFF2-40B4-BE49-F238E27FC236}">
                  <a16:creationId xmlns:a16="http://schemas.microsoft.com/office/drawing/2014/main" id="{F7AD0A67-FBBA-4F08-B954-C3B013F4AFA6}"/>
                </a:ext>
              </a:extLst>
            </p:cNvPr>
            <p:cNvCxnSpPr>
              <a:cxnSpLocks/>
            </p:cNvCxnSpPr>
            <p:nvPr/>
          </p:nvCxnSpPr>
          <p:spPr bwMode="auto">
            <a:xfrm>
              <a:off x="4328527" y="2017714"/>
              <a:ext cx="0" cy="310896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5DD37180-C03D-4D4E-A48D-4812FBC9FECE}"/>
                </a:ext>
              </a:extLst>
            </p:cNvPr>
            <p:cNvCxnSpPr>
              <a:cxnSpLocks/>
            </p:cNvCxnSpPr>
            <p:nvPr/>
          </p:nvCxnSpPr>
          <p:spPr bwMode="auto">
            <a:xfrm>
              <a:off x="5514434" y="2017713"/>
              <a:ext cx="0" cy="310896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D405A2FA-1311-4316-B540-630B40A809E3}"/>
                </a:ext>
              </a:extLst>
            </p:cNvPr>
            <p:cNvCxnSpPr>
              <a:cxnSpLocks/>
            </p:cNvCxnSpPr>
            <p:nvPr/>
          </p:nvCxnSpPr>
          <p:spPr bwMode="auto">
            <a:xfrm>
              <a:off x="3142620" y="2017714"/>
              <a:ext cx="0" cy="310896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a:extLst>
                <a:ext uri="{FF2B5EF4-FFF2-40B4-BE49-F238E27FC236}">
                  <a16:creationId xmlns:a16="http://schemas.microsoft.com/office/drawing/2014/main" id="{0045047B-5DD9-4DF6-83CC-C4A68099B01B}"/>
                </a:ext>
              </a:extLst>
            </p:cNvPr>
            <p:cNvSpPr/>
            <p:nvPr/>
          </p:nvSpPr>
          <p:spPr>
            <a:xfrm>
              <a:off x="588262" y="3950542"/>
              <a:ext cx="1795695" cy="480131"/>
            </a:xfrm>
            <a:prstGeom prst="rect">
              <a:avLst/>
            </a:prstGeom>
          </p:spPr>
          <p:txBody>
            <a:bodyPr wrap="square">
              <a:spAutoFit/>
            </a:bodyPr>
            <a:lstStyle/>
            <a:p>
              <a:pPr marL="0" marR="0" lvl="0" indent="0" algn="r" defTabSz="914367" rtl="0" eaLnBrk="1" fontAlgn="auto" latinLnBrk="0" hangingPunct="1">
                <a:lnSpc>
                  <a:spcPct val="90000"/>
                </a:lnSpc>
                <a:spcBef>
                  <a:spcPts val="600"/>
                </a:spcBef>
                <a:spcAft>
                  <a:spcPts val="0"/>
                </a:spcAft>
                <a:buClrTx/>
                <a:buSzTx/>
                <a:buFontTx/>
                <a:buNone/>
                <a:tabLst/>
                <a:defRPr/>
              </a:pPr>
              <a: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t>Windows Server</a:t>
              </a:r>
              <a:b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br>
              <a: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t>2008 and 2008 R2</a:t>
              </a:r>
            </a:p>
          </p:txBody>
        </p:sp>
        <p:sp>
          <p:nvSpPr>
            <p:cNvPr id="8" name="Rectangle 7">
              <a:extLst>
                <a:ext uri="{FF2B5EF4-FFF2-40B4-BE49-F238E27FC236}">
                  <a16:creationId xmlns:a16="http://schemas.microsoft.com/office/drawing/2014/main" id="{FB59111F-8425-4808-B991-144636B0C516}"/>
                </a:ext>
              </a:extLst>
            </p:cNvPr>
            <p:cNvSpPr/>
            <p:nvPr/>
          </p:nvSpPr>
          <p:spPr>
            <a:xfrm>
              <a:off x="588262" y="2713716"/>
              <a:ext cx="1791621" cy="480131"/>
            </a:xfrm>
            <a:prstGeom prst="rect">
              <a:avLst/>
            </a:prstGeom>
          </p:spPr>
          <p:txBody>
            <a:bodyPr wrap="square">
              <a:spAutoFit/>
            </a:bodyPr>
            <a:lstStyle/>
            <a:p>
              <a:pPr marL="0" marR="0" lvl="0" indent="0" algn="r" defTabSz="914367" rtl="0" eaLnBrk="1" fontAlgn="auto" latinLnBrk="0" hangingPunct="1">
                <a:lnSpc>
                  <a:spcPct val="90000"/>
                </a:lnSpc>
                <a:spcBef>
                  <a:spcPts val="600"/>
                </a:spcBef>
                <a:spcAft>
                  <a:spcPts val="0"/>
                </a:spcAft>
                <a:buClrTx/>
                <a:buSzTx/>
                <a:buFontTx/>
                <a:buNone/>
                <a:tabLst/>
                <a:defRPr/>
              </a:pPr>
              <a: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t>SQL Server </a:t>
              </a:r>
              <a:b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br>
              <a:r>
                <a:rPr kumimoji="0" lang="en-IN" sz="1400" b="0" i="0" u="none" strike="noStrike" kern="1200" cap="none" spc="0" normalizeH="0" baseline="0" noProof="0">
                  <a:ln>
                    <a:noFill/>
                  </a:ln>
                  <a:gradFill>
                    <a:gsLst>
                      <a:gs pos="28319">
                        <a:srgbClr val="1A1A1A"/>
                      </a:gs>
                      <a:gs pos="68000">
                        <a:srgbClr val="1A1A1A"/>
                      </a:gs>
                    </a:gsLst>
                    <a:lin ang="5400000" scaled="0"/>
                  </a:gradFill>
                  <a:effectLst/>
                  <a:uLnTx/>
                  <a:uFillTx/>
                  <a:latin typeface="Segoe UI"/>
                  <a:ea typeface="+mn-ea"/>
                  <a:cs typeface="+mn-cs"/>
                </a:rPr>
                <a:t>2008 and 2008 R2</a:t>
              </a:r>
            </a:p>
          </p:txBody>
        </p:sp>
        <p:sp>
          <p:nvSpPr>
            <p:cNvPr id="9" name="Rectangle 8">
              <a:extLst>
                <a:ext uri="{FF2B5EF4-FFF2-40B4-BE49-F238E27FC236}">
                  <a16:creationId xmlns:a16="http://schemas.microsoft.com/office/drawing/2014/main" id="{BCE03B37-2E4D-47B8-8847-D8323DCD3E91}"/>
                </a:ext>
              </a:extLst>
            </p:cNvPr>
            <p:cNvSpPr/>
            <p:nvPr/>
          </p:nvSpPr>
          <p:spPr bwMode="auto">
            <a:xfrm>
              <a:off x="2435516" y="3782803"/>
              <a:ext cx="3200680" cy="815608"/>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Extended support</a:t>
              </a:r>
            </a:p>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Ends January 14, 2020</a:t>
              </a:r>
            </a:p>
          </p:txBody>
        </p:sp>
        <p:sp>
          <p:nvSpPr>
            <p:cNvPr id="10" name="Rectangle 9">
              <a:extLst>
                <a:ext uri="{FF2B5EF4-FFF2-40B4-BE49-F238E27FC236}">
                  <a16:creationId xmlns:a16="http://schemas.microsoft.com/office/drawing/2014/main" id="{A6A80DAE-76C6-48CE-BD6A-38400E435959}"/>
                </a:ext>
              </a:extLst>
            </p:cNvPr>
            <p:cNvSpPr/>
            <p:nvPr/>
          </p:nvSpPr>
          <p:spPr bwMode="auto">
            <a:xfrm>
              <a:off x="2435516" y="2545977"/>
              <a:ext cx="2591115" cy="815608"/>
            </a:xfrm>
            <a:prstGeom prst="rect">
              <a:avLst/>
            </a:pr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Extended support</a:t>
              </a:r>
            </a:p>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Ends July 9, 2019</a:t>
              </a:r>
            </a:p>
          </p:txBody>
        </p:sp>
        <p:sp>
          <p:nvSpPr>
            <p:cNvPr id="11" name="Rectangle 10">
              <a:extLst>
                <a:ext uri="{FF2B5EF4-FFF2-40B4-BE49-F238E27FC236}">
                  <a16:creationId xmlns:a16="http://schemas.microsoft.com/office/drawing/2014/main" id="{92EAD10B-9BF5-480F-8D09-BB1A457F6A56}"/>
                </a:ext>
              </a:extLst>
            </p:cNvPr>
            <p:cNvSpPr/>
            <p:nvPr/>
          </p:nvSpPr>
          <p:spPr>
            <a:xfrm>
              <a:off x="2828981" y="5203336"/>
              <a:ext cx="646331" cy="323230"/>
            </a:xfrm>
            <a:prstGeom prst="rect">
              <a:avLst/>
            </a:prstGeom>
          </p:spPr>
          <p:txBody>
            <a:bodyPr wrap="none">
              <a:spAutoFit/>
            </a:bodyPr>
            <a:lstStyle/>
            <a:p>
              <a:pPr marL="0" marR="0" lvl="0" indent="0" algn="ctr" defTabSz="896354"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45133">
                        <a:srgbClr val="002050"/>
                      </a:gs>
                      <a:gs pos="28319">
                        <a:srgbClr val="002050"/>
                      </a:gs>
                    </a:gsLst>
                    <a:lin ang="5400000" scaled="0"/>
                  </a:gradFill>
                  <a:effectLst/>
                  <a:uLnTx/>
                  <a:uFillTx/>
                  <a:latin typeface="Segoe UI"/>
                  <a:ea typeface="+mn-ea"/>
                  <a:cs typeface="+mn-cs"/>
                </a:rPr>
                <a:t>2018</a:t>
              </a:r>
            </a:p>
          </p:txBody>
        </p:sp>
        <p:sp>
          <p:nvSpPr>
            <p:cNvPr id="12" name="Rectangle 11">
              <a:extLst>
                <a:ext uri="{FF2B5EF4-FFF2-40B4-BE49-F238E27FC236}">
                  <a16:creationId xmlns:a16="http://schemas.microsoft.com/office/drawing/2014/main" id="{8C0C4927-A7AE-4112-AC23-92AA19528AFE}"/>
                </a:ext>
              </a:extLst>
            </p:cNvPr>
            <p:cNvSpPr/>
            <p:nvPr/>
          </p:nvSpPr>
          <p:spPr>
            <a:xfrm>
              <a:off x="4006458" y="5203336"/>
              <a:ext cx="646331" cy="323230"/>
            </a:xfrm>
            <a:prstGeom prst="rect">
              <a:avLst/>
            </a:prstGeom>
          </p:spPr>
          <p:txBody>
            <a:bodyPr wrap="none">
              <a:spAutoFit/>
            </a:bodyPr>
            <a:lstStyle/>
            <a:p>
              <a:pPr marL="0" marR="0" lvl="0" indent="0" algn="ctr" defTabSz="896354"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45133">
                        <a:srgbClr val="002050"/>
                      </a:gs>
                      <a:gs pos="28319">
                        <a:srgbClr val="002050"/>
                      </a:gs>
                    </a:gsLst>
                    <a:lin ang="5400000" scaled="0"/>
                  </a:gradFill>
                  <a:effectLst/>
                  <a:uLnTx/>
                  <a:uFillTx/>
                  <a:latin typeface="Segoe UI"/>
                  <a:ea typeface="+mn-ea"/>
                  <a:cs typeface="+mn-cs"/>
                </a:rPr>
                <a:t>2019</a:t>
              </a:r>
            </a:p>
          </p:txBody>
        </p:sp>
        <p:sp>
          <p:nvSpPr>
            <p:cNvPr id="13" name="Rectangle 12">
              <a:extLst>
                <a:ext uri="{FF2B5EF4-FFF2-40B4-BE49-F238E27FC236}">
                  <a16:creationId xmlns:a16="http://schemas.microsoft.com/office/drawing/2014/main" id="{51D26F23-6BF0-4FD9-AC51-5835D4636FC3}"/>
                </a:ext>
              </a:extLst>
            </p:cNvPr>
            <p:cNvSpPr/>
            <p:nvPr/>
          </p:nvSpPr>
          <p:spPr>
            <a:xfrm>
              <a:off x="5200318" y="5203336"/>
              <a:ext cx="646331" cy="323230"/>
            </a:xfrm>
            <a:prstGeom prst="rect">
              <a:avLst/>
            </a:prstGeom>
          </p:spPr>
          <p:txBody>
            <a:bodyPr wrap="none">
              <a:spAutoFit/>
            </a:bodyPr>
            <a:lstStyle/>
            <a:p>
              <a:pPr marL="0" marR="0" lvl="0" indent="0" algn="ctr" defTabSz="896354"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45133">
                        <a:srgbClr val="002050"/>
                      </a:gs>
                      <a:gs pos="28319">
                        <a:srgbClr val="002050"/>
                      </a:gs>
                    </a:gsLst>
                    <a:lin ang="5400000" scaled="0"/>
                  </a:gradFill>
                  <a:effectLst/>
                  <a:uLnTx/>
                  <a:uFillTx/>
                  <a:latin typeface="Segoe UI"/>
                  <a:ea typeface="+mn-ea"/>
                  <a:cs typeface="+mn-cs"/>
                </a:rPr>
                <a:t>2020</a:t>
              </a:r>
            </a:p>
          </p:txBody>
        </p:sp>
        <p:sp>
          <p:nvSpPr>
            <p:cNvPr id="14" name="Rectangle 13">
              <a:extLst>
                <a:ext uri="{FF2B5EF4-FFF2-40B4-BE49-F238E27FC236}">
                  <a16:creationId xmlns:a16="http://schemas.microsoft.com/office/drawing/2014/main" id="{9654822D-EDB3-4D11-8DAD-080D12F6A4EB}"/>
                </a:ext>
              </a:extLst>
            </p:cNvPr>
            <p:cNvSpPr/>
            <p:nvPr/>
          </p:nvSpPr>
          <p:spPr bwMode="auto">
            <a:xfrm>
              <a:off x="588262" y="2017714"/>
              <a:ext cx="5363275" cy="3651698"/>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60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39FBFC33-953D-434C-B0BC-DC2D7CA160D7}"/>
              </a:ext>
            </a:extLst>
          </p:cNvPr>
          <p:cNvSpPr/>
          <p:nvPr/>
        </p:nvSpPr>
        <p:spPr>
          <a:xfrm>
            <a:off x="588263" y="6145867"/>
            <a:ext cx="6738890" cy="128470"/>
          </a:xfrm>
          <a:prstGeom prst="rect">
            <a:avLst/>
          </a:prstGeom>
        </p:spPr>
        <p:txBody>
          <a:bodyPr wrap="squar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40708">
                      <a:srgbClr val="1A1A1A"/>
                    </a:gs>
                    <a:gs pos="54867">
                      <a:srgbClr val="1A1A1A"/>
                    </a:gs>
                  </a:gsLst>
                  <a:lin ang="5400000" scaled="0"/>
                </a:gradFill>
                <a:effectLst/>
                <a:uLnTx/>
                <a:uFillTx/>
                <a:latin typeface="Segoe UI"/>
                <a:ea typeface="Segoe UI" pitchFamily="34" charset="0"/>
                <a:cs typeface="Segoe UI" pitchFamily="34" charset="0"/>
              </a:rPr>
              <a:t>*Customers can also buy 3 more years of Extended Security Updates on 2008/R2 for on-premises use @ 0.75L pricing</a:t>
            </a:r>
          </a:p>
        </p:txBody>
      </p:sp>
      <p:sp>
        <p:nvSpPr>
          <p:cNvPr id="16" name="Rectangle 15">
            <a:extLst>
              <a:ext uri="{FF2B5EF4-FFF2-40B4-BE49-F238E27FC236}">
                <a16:creationId xmlns:a16="http://schemas.microsoft.com/office/drawing/2014/main" id="{E655146C-8D40-4239-B2C3-6E4B70783492}"/>
              </a:ext>
            </a:extLst>
          </p:cNvPr>
          <p:cNvSpPr/>
          <p:nvPr/>
        </p:nvSpPr>
        <p:spPr bwMode="auto">
          <a:xfrm>
            <a:off x="7856435" y="1553269"/>
            <a:ext cx="3171350" cy="2411012"/>
          </a:xfrm>
          <a:prstGeom prst="rect">
            <a:avLst/>
          </a:prstGeom>
          <a:solidFill>
            <a:schemeClr val="accent5">
              <a:lumMod val="40000"/>
              <a:lumOff val="6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Migrate to Azure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Free Extended Security Updates 2008/R2 versions 3 years past EOS deadline</a:t>
            </a:r>
          </a:p>
        </p:txBody>
      </p:sp>
      <p:sp>
        <p:nvSpPr>
          <p:cNvPr id="17" name="Rectangle 16">
            <a:extLst>
              <a:ext uri="{FF2B5EF4-FFF2-40B4-BE49-F238E27FC236}">
                <a16:creationId xmlns:a16="http://schemas.microsoft.com/office/drawing/2014/main" id="{A4426BD3-2CED-4B76-9C13-0D2A44A05D09}"/>
              </a:ext>
            </a:extLst>
          </p:cNvPr>
          <p:cNvSpPr/>
          <p:nvPr/>
        </p:nvSpPr>
        <p:spPr bwMode="auto">
          <a:xfrm>
            <a:off x="7856435" y="4154234"/>
            <a:ext cx="3171350" cy="2211218"/>
          </a:xfrm>
          <a:prstGeom prst="rect">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Upgrade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Move to current Windows Server/SQL Server versions</a:t>
            </a:r>
          </a:p>
        </p:txBody>
      </p:sp>
      <p:cxnSp>
        <p:nvCxnSpPr>
          <p:cNvPr id="18" name="Connector: Elbow 17">
            <a:extLst>
              <a:ext uri="{FF2B5EF4-FFF2-40B4-BE49-F238E27FC236}">
                <a16:creationId xmlns:a16="http://schemas.microsoft.com/office/drawing/2014/main" id="{23291717-D99F-4C35-B312-B40D7DD5A283}"/>
              </a:ext>
            </a:extLst>
          </p:cNvPr>
          <p:cNvCxnSpPr>
            <a:cxnSpLocks/>
          </p:cNvCxnSpPr>
          <p:nvPr/>
        </p:nvCxnSpPr>
        <p:spPr>
          <a:xfrm flipV="1">
            <a:off x="6035460" y="2758775"/>
            <a:ext cx="1573727" cy="1154664"/>
          </a:xfrm>
          <a:prstGeom prst="bentConnector3">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AF1EB23-20CD-4FB4-B04F-58D975382D87}"/>
              </a:ext>
            </a:extLst>
          </p:cNvPr>
          <p:cNvCxnSpPr>
            <a:cxnSpLocks/>
          </p:cNvCxnSpPr>
          <p:nvPr/>
        </p:nvCxnSpPr>
        <p:spPr>
          <a:xfrm>
            <a:off x="6035732" y="4068268"/>
            <a:ext cx="1573455" cy="1058309"/>
          </a:xfrm>
          <a:prstGeom prst="bentConnector3">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cloud" title="Icon of a cloud">
            <a:extLst>
              <a:ext uri="{FF2B5EF4-FFF2-40B4-BE49-F238E27FC236}">
                <a16:creationId xmlns:a16="http://schemas.microsoft.com/office/drawing/2014/main" id="{898C97B0-058C-44FC-8D29-764EF78E32F4}"/>
              </a:ext>
            </a:extLst>
          </p:cNvPr>
          <p:cNvSpPr>
            <a:spLocks noChangeAspect="1"/>
          </p:cNvSpPr>
          <p:nvPr/>
        </p:nvSpPr>
        <p:spPr bwMode="auto">
          <a:xfrm>
            <a:off x="9118823" y="2028818"/>
            <a:ext cx="646574" cy="40914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building_7" title="Icon of a building with a curved section protruding from it">
            <a:extLst>
              <a:ext uri="{FF2B5EF4-FFF2-40B4-BE49-F238E27FC236}">
                <a16:creationId xmlns:a16="http://schemas.microsoft.com/office/drawing/2014/main" id="{1A405624-EC54-40C0-8ABF-582B69AA4E96}"/>
              </a:ext>
            </a:extLst>
          </p:cNvPr>
          <p:cNvSpPr>
            <a:spLocks noChangeAspect="1" noEditPoints="1"/>
          </p:cNvSpPr>
          <p:nvPr/>
        </p:nvSpPr>
        <p:spPr bwMode="auto">
          <a:xfrm>
            <a:off x="9228911" y="4477265"/>
            <a:ext cx="424413" cy="480566"/>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9813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7 L 0 -2.59259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0 0.04607 L 0 -2.59259E-6 " pathEditMode="relative" rAng="0" ptsTypes="AA">
                                      <p:cBhvr>
                                        <p:cTn id="14" dur="600" fill="hold"/>
                                        <p:tgtEl>
                                          <p:spTgt spid="15"/>
                                        </p:tgtEl>
                                        <p:attrNameLst>
                                          <p:attrName>ppt_x</p:attrName>
                                          <p:attrName>ppt_y</p:attrName>
                                        </p:attrNameLst>
                                      </p:cBhvr>
                                      <p:rCtr x="0" y="-2315"/>
                                    </p:animMotion>
                                  </p:childTnLst>
                                </p:cTn>
                              </p:par>
                              <p:par>
                                <p:cTn id="15" presetID="2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22" presetClass="entr" presetSubtype="8"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animBg="1"/>
      <p:bldP spid="17"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a:xfrm>
            <a:off x="584200" y="457200"/>
            <a:ext cx="11275558" cy="430887"/>
          </a:xfrm>
        </p:spPr>
        <p:txBody>
          <a:bodyPr/>
          <a:lstStyle/>
          <a:p>
            <a:r>
              <a:rPr lang="en-US" sz="2750" dirty="0"/>
              <a:t>ASP.NET Application Migration to Azure PaaS</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35" y="1700802"/>
            <a:ext cx="101675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755" y="1683891"/>
            <a:ext cx="18198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09" y="2246719"/>
            <a:ext cx="4621657" cy="3810284"/>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Vmware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 Hyper-V / Physical</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LOB App</a:t>
              </a: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App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Windows Server</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Data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SQL Server</a:t>
              </a:r>
            </a:p>
          </p:txBody>
        </p:sp>
      </p:grpSp>
      <p:grpSp>
        <p:nvGrpSpPr>
          <p:cNvPr id="56" name="Group 55">
            <a:extLst>
              <a:ext uri="{FF2B5EF4-FFF2-40B4-BE49-F238E27FC236}">
                <a16:creationId xmlns:a16="http://schemas.microsoft.com/office/drawing/2014/main" id="{792B54E7-09A9-4E34-BD28-B59E8E82AFEF}"/>
              </a:ext>
            </a:extLst>
          </p:cNvPr>
          <p:cNvGrpSpPr/>
          <p:nvPr/>
        </p:nvGrpSpPr>
        <p:grpSpPr>
          <a:xfrm>
            <a:off x="3535262" y="4038296"/>
            <a:ext cx="900606" cy="404901"/>
            <a:chOff x="852542" y="2261509"/>
            <a:chExt cx="1193636" cy="536644"/>
          </a:xfrm>
        </p:grpSpPr>
        <p:grpSp>
          <p:nvGrpSpPr>
            <p:cNvPr id="57" name="Group 56">
              <a:extLst>
                <a:ext uri="{FF2B5EF4-FFF2-40B4-BE49-F238E27FC236}">
                  <a16:creationId xmlns:a16="http://schemas.microsoft.com/office/drawing/2014/main" id="{A8DABE64-B54D-485F-97D5-D1E9848C4D8B}"/>
                </a:ext>
              </a:extLst>
            </p:cNvPr>
            <p:cNvGrpSpPr/>
            <p:nvPr/>
          </p:nvGrpSpPr>
          <p:grpSpPr>
            <a:xfrm>
              <a:off x="852542" y="2261509"/>
              <a:ext cx="349704" cy="536644"/>
              <a:chOff x="10637157" y="527022"/>
              <a:chExt cx="349704" cy="536644"/>
            </a:xfrm>
          </p:grpSpPr>
          <p:sp>
            <p:nvSpPr>
              <p:cNvPr id="103" name="Rectangle 102">
                <a:extLst>
                  <a:ext uri="{FF2B5EF4-FFF2-40B4-BE49-F238E27FC236}">
                    <a16:creationId xmlns:a16="http://schemas.microsoft.com/office/drawing/2014/main" id="{983DE13C-779C-4A88-872A-6643322A5C26}"/>
                  </a:ext>
                </a:extLst>
              </p:cNvPr>
              <p:cNvSpPr/>
              <p:nvPr/>
            </p:nvSpPr>
            <p:spPr bwMode="auto">
              <a:xfrm>
                <a:off x="10637157" y="527022"/>
                <a:ext cx="349704" cy="536644"/>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3">
                <a:extLst>
                  <a:ext uri="{FF2B5EF4-FFF2-40B4-BE49-F238E27FC236}">
                    <a16:creationId xmlns:a16="http://schemas.microsoft.com/office/drawing/2014/main" id="{981999FA-6B62-4C4F-B2EB-C75523A97F4D}"/>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6"/>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3">
                <a:extLst>
                  <a:ext uri="{FF2B5EF4-FFF2-40B4-BE49-F238E27FC236}">
                    <a16:creationId xmlns:a16="http://schemas.microsoft.com/office/drawing/2014/main" id="{C6DAEF30-6C4C-47C2-8759-D7055350FE24}"/>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3">
                <a:extLst>
                  <a:ext uri="{FF2B5EF4-FFF2-40B4-BE49-F238E27FC236}">
                    <a16:creationId xmlns:a16="http://schemas.microsoft.com/office/drawing/2014/main" id="{48366827-F938-4562-B37B-FE4C0A1E1437}"/>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3">
                <a:extLst>
                  <a:ext uri="{FF2B5EF4-FFF2-40B4-BE49-F238E27FC236}">
                    <a16:creationId xmlns:a16="http://schemas.microsoft.com/office/drawing/2014/main" id="{726073D1-8ECE-4321-AB01-09181D56F7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E12FC27F-D46D-4BFB-B8DB-2D1FAFE479C4}"/>
                </a:ext>
              </a:extLst>
            </p:cNvPr>
            <p:cNvGrpSpPr/>
            <p:nvPr/>
          </p:nvGrpSpPr>
          <p:grpSpPr>
            <a:xfrm>
              <a:off x="1274508" y="2261509"/>
              <a:ext cx="349704" cy="536644"/>
              <a:chOff x="10637157" y="527022"/>
              <a:chExt cx="349704" cy="536644"/>
            </a:xfrm>
          </p:grpSpPr>
          <p:sp>
            <p:nvSpPr>
              <p:cNvPr id="98" name="Rectangle 97">
                <a:extLst>
                  <a:ext uri="{FF2B5EF4-FFF2-40B4-BE49-F238E27FC236}">
                    <a16:creationId xmlns:a16="http://schemas.microsoft.com/office/drawing/2014/main" id="{E408FB18-CBB0-4380-8825-0F1507CE8330}"/>
                  </a:ext>
                </a:extLst>
              </p:cNvPr>
              <p:cNvSpPr/>
              <p:nvPr/>
            </p:nvSpPr>
            <p:spPr bwMode="auto">
              <a:xfrm>
                <a:off x="10637157" y="527022"/>
                <a:ext cx="349704" cy="536644"/>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13">
                <a:extLst>
                  <a:ext uri="{FF2B5EF4-FFF2-40B4-BE49-F238E27FC236}">
                    <a16:creationId xmlns:a16="http://schemas.microsoft.com/office/drawing/2014/main" id="{FED0F1D8-515D-4964-875B-9E3296CAB38A}"/>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6"/>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3">
                <a:extLst>
                  <a:ext uri="{FF2B5EF4-FFF2-40B4-BE49-F238E27FC236}">
                    <a16:creationId xmlns:a16="http://schemas.microsoft.com/office/drawing/2014/main" id="{A6AB6D77-78E0-4539-A0E4-4FE1AC529FA1}"/>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3">
                <a:extLst>
                  <a:ext uri="{FF2B5EF4-FFF2-40B4-BE49-F238E27FC236}">
                    <a16:creationId xmlns:a16="http://schemas.microsoft.com/office/drawing/2014/main" id="{E859CE83-C336-454B-842B-FB47D07CCBD3}"/>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3">
                <a:extLst>
                  <a:ext uri="{FF2B5EF4-FFF2-40B4-BE49-F238E27FC236}">
                    <a16:creationId xmlns:a16="http://schemas.microsoft.com/office/drawing/2014/main" id="{D734BB1B-99A6-4645-9D43-892339DD17E5}"/>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68B77095-8A17-488F-8AD3-07DC23A11C3A}"/>
                </a:ext>
              </a:extLst>
            </p:cNvPr>
            <p:cNvGrpSpPr/>
            <p:nvPr/>
          </p:nvGrpSpPr>
          <p:grpSpPr>
            <a:xfrm>
              <a:off x="1696474" y="2261509"/>
              <a:ext cx="349704" cy="536644"/>
              <a:chOff x="10637157" y="527022"/>
              <a:chExt cx="349704" cy="536644"/>
            </a:xfrm>
          </p:grpSpPr>
          <p:sp>
            <p:nvSpPr>
              <p:cNvPr id="92" name="Rectangle 91">
                <a:extLst>
                  <a:ext uri="{FF2B5EF4-FFF2-40B4-BE49-F238E27FC236}">
                    <a16:creationId xmlns:a16="http://schemas.microsoft.com/office/drawing/2014/main" id="{3A0350CC-6C85-4781-AC77-BF99ECF9DC7F}"/>
                  </a:ext>
                </a:extLst>
              </p:cNvPr>
              <p:cNvSpPr/>
              <p:nvPr/>
            </p:nvSpPr>
            <p:spPr bwMode="auto">
              <a:xfrm>
                <a:off x="10637157" y="527022"/>
                <a:ext cx="349704" cy="536644"/>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BC8A8EC4-8EB4-4392-A718-08E5F2D7CB38}"/>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6"/>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22B0A82B-B547-49B0-83EF-6D74E470E4AA}"/>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3">
                <a:extLst>
                  <a:ext uri="{FF2B5EF4-FFF2-40B4-BE49-F238E27FC236}">
                    <a16:creationId xmlns:a16="http://schemas.microsoft.com/office/drawing/2014/main" id="{79464E5B-CC2D-4199-89EB-5211ACC17A37}"/>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13">
                <a:extLst>
                  <a:ext uri="{FF2B5EF4-FFF2-40B4-BE49-F238E27FC236}">
                    <a16:creationId xmlns:a16="http://schemas.microsoft.com/office/drawing/2014/main" id="{87482A0A-2953-4602-82B8-7DCBB50FA42E}"/>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A3EC578F-B91E-48CB-B8C5-C4A06F3F4F94}"/>
              </a:ext>
            </a:extLst>
          </p:cNvPr>
          <p:cNvGrpSpPr/>
          <p:nvPr/>
        </p:nvGrpSpPr>
        <p:grpSpPr>
          <a:xfrm>
            <a:off x="3803381" y="4768420"/>
            <a:ext cx="331563" cy="440990"/>
            <a:chOff x="986353" y="1654206"/>
            <a:chExt cx="436826" cy="580994"/>
          </a:xfrm>
          <a:solidFill>
            <a:srgbClr val="00B0F0"/>
          </a:solidFill>
        </p:grpSpPr>
        <p:sp>
          <p:nvSpPr>
            <p:cNvPr id="108" name="Freeform: Shape 107">
              <a:extLst>
                <a:ext uri="{FF2B5EF4-FFF2-40B4-BE49-F238E27FC236}">
                  <a16:creationId xmlns:a16="http://schemas.microsoft.com/office/drawing/2014/main" id="{CC473764-07EE-40D6-AC9B-F80250E0E253}"/>
                </a:ext>
              </a:extLst>
            </p:cNvPr>
            <p:cNvSpPr/>
            <p:nvPr/>
          </p:nvSpPr>
          <p:spPr>
            <a:xfrm>
              <a:off x="986353" y="1742098"/>
              <a:ext cx="436826" cy="49310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0181DFAE-3EA5-4E1B-A699-79C9625B1541}"/>
                </a:ext>
              </a:extLst>
            </p:cNvPr>
            <p:cNvSpPr/>
            <p:nvPr/>
          </p:nvSpPr>
          <p:spPr bwMode="auto">
            <a:xfrm>
              <a:off x="994255" y="1654206"/>
              <a:ext cx="421022" cy="153445"/>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8" name="Group 7">
            <a:extLst>
              <a:ext uri="{FF2B5EF4-FFF2-40B4-BE49-F238E27FC236}">
                <a16:creationId xmlns:a16="http://schemas.microsoft.com/office/drawing/2014/main" id="{5E520DA0-1108-4C17-8B1E-FD0DC573028B}"/>
              </a:ext>
            </a:extLst>
          </p:cNvPr>
          <p:cNvGrpSpPr/>
          <p:nvPr/>
        </p:nvGrpSpPr>
        <p:grpSpPr>
          <a:xfrm>
            <a:off x="7083481" y="2276070"/>
            <a:ext cx="4202469" cy="3086376"/>
            <a:chOff x="6972896" y="2458754"/>
            <a:chExt cx="4202469" cy="3086376"/>
          </a:xfrm>
        </p:grpSpPr>
        <p:grpSp>
          <p:nvGrpSpPr>
            <p:cNvPr id="6" name="Group 5">
              <a:extLst>
                <a:ext uri="{FF2B5EF4-FFF2-40B4-BE49-F238E27FC236}">
                  <a16:creationId xmlns:a16="http://schemas.microsoft.com/office/drawing/2014/main" id="{0C4F076C-83D9-4B50-A85A-54B33ED9B96D}"/>
                </a:ext>
              </a:extLst>
            </p:cNvPr>
            <p:cNvGrpSpPr/>
            <p:nvPr/>
          </p:nvGrpSpPr>
          <p:grpSpPr>
            <a:xfrm>
              <a:off x="6972896" y="2458754"/>
              <a:ext cx="4202469" cy="3086376"/>
              <a:chOff x="7597117" y="2458754"/>
              <a:chExt cx="4202469" cy="3086376"/>
            </a:xfrm>
          </p:grpSpPr>
          <p:sp>
            <p:nvSpPr>
              <p:cNvPr id="59" name="Rectangle 58">
                <a:extLst>
                  <a:ext uri="{FF2B5EF4-FFF2-40B4-BE49-F238E27FC236}">
                    <a16:creationId xmlns:a16="http://schemas.microsoft.com/office/drawing/2014/main" id="{02AD517A-8AE2-4603-B3F4-7975BE94B308}"/>
                  </a:ext>
                </a:extLst>
              </p:cNvPr>
              <p:cNvSpPr/>
              <p:nvPr/>
            </p:nvSpPr>
            <p:spPr bwMode="auto">
              <a:xfrm>
                <a:off x="7597117" y="2458754"/>
                <a:ext cx="4202469" cy="3086376"/>
              </a:xfrm>
              <a:prstGeom prst="rect">
                <a:avLst/>
              </a:prstGeom>
              <a:solidFill>
                <a:schemeClr val="accent5">
                  <a:lumMod val="5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805058" y="4195161"/>
                <a:ext cx="3807339" cy="10626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Data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 Managed Instance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28" name="Graphic 27">
                <a:extLst>
                  <a:ext uri="{FF2B5EF4-FFF2-40B4-BE49-F238E27FC236}">
                    <a16:creationId xmlns:a16="http://schemas.microsoft.com/office/drawing/2014/main" id="{DD34140B-6BA9-4AD2-BEDC-65873ECFC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8259" y="4389941"/>
                <a:ext cx="504128" cy="673072"/>
              </a:xfrm>
              <a:prstGeom prst="rect">
                <a:avLst/>
              </a:prstGeom>
            </p:spPr>
          </p:pic>
          <p:sp>
            <p:nvSpPr>
              <p:cNvPr id="61" name="Rectangle 60">
                <a:extLst>
                  <a:ext uri="{FF2B5EF4-FFF2-40B4-BE49-F238E27FC236}">
                    <a16:creationId xmlns:a16="http://schemas.microsoft.com/office/drawing/2014/main" id="{EC851143-25D9-41DB-8CB9-30BF07A6F717}"/>
                  </a:ext>
                </a:extLst>
              </p:cNvPr>
              <p:cNvSpPr/>
              <p:nvPr/>
            </p:nvSpPr>
            <p:spPr bwMode="auto">
              <a:xfrm>
                <a:off x="7805058" y="3243951"/>
                <a:ext cx="3807338"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App Service</a:t>
                </a:r>
              </a:p>
            </p:txBody>
          </p:sp>
        </p:grpSp>
        <p:sp>
          <p:nvSpPr>
            <p:cNvPr id="110" name="Oval 109">
              <a:extLst>
                <a:ext uri="{FF2B5EF4-FFF2-40B4-BE49-F238E27FC236}">
                  <a16:creationId xmlns:a16="http://schemas.microsoft.com/office/drawing/2014/main" id="{585A1FC3-3C7B-4D10-8F3E-E7BA18FFEF02}"/>
                </a:ext>
              </a:extLst>
            </p:cNvPr>
            <p:cNvSpPr/>
            <p:nvPr/>
          </p:nvSpPr>
          <p:spPr bwMode="auto">
            <a:xfrm>
              <a:off x="10332720" y="4412825"/>
              <a:ext cx="453719" cy="165362"/>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31" name="Arrow: Chevron 130">
            <a:extLst>
              <a:ext uri="{FF2B5EF4-FFF2-40B4-BE49-F238E27FC236}">
                <a16:creationId xmlns:a16="http://schemas.microsoft.com/office/drawing/2014/main" id="{66975D83-96AE-43DC-A1FF-1346DE7CA685}"/>
              </a:ext>
            </a:extLst>
          </p:cNvPr>
          <p:cNvSpPr/>
          <p:nvPr/>
        </p:nvSpPr>
        <p:spPr bwMode="auto">
          <a:xfrm>
            <a:off x="6016151" y="358758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71DD02DB-B29E-4795-A60C-A97C2FE5463B}"/>
              </a:ext>
            </a:extLst>
          </p:cNvPr>
          <p:cNvGrpSpPr/>
          <p:nvPr/>
        </p:nvGrpSpPr>
        <p:grpSpPr>
          <a:xfrm>
            <a:off x="10237954" y="3092309"/>
            <a:ext cx="566753" cy="564573"/>
            <a:chOff x="10237954" y="3092309"/>
            <a:chExt cx="566753" cy="564573"/>
          </a:xfrm>
        </p:grpSpPr>
        <p:sp>
          <p:nvSpPr>
            <p:cNvPr id="60" name="Freeform: Shape 59">
              <a:extLst>
                <a:ext uri="{FF2B5EF4-FFF2-40B4-BE49-F238E27FC236}">
                  <a16:creationId xmlns:a16="http://schemas.microsoft.com/office/drawing/2014/main" id="{783C9A54-AECB-47CE-A943-34A771C885A0}"/>
                </a:ext>
              </a:extLst>
            </p:cNvPr>
            <p:cNvSpPr/>
            <p:nvPr/>
          </p:nvSpPr>
          <p:spPr>
            <a:xfrm>
              <a:off x="10237954" y="3390671"/>
              <a:ext cx="268381" cy="266200"/>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chemeClr val="accent3">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8D75AEE-FEC7-44EF-A749-AFF3795DFB2F}"/>
                </a:ext>
              </a:extLst>
            </p:cNvPr>
            <p:cNvSpPr/>
            <p:nvPr/>
          </p:nvSpPr>
          <p:spPr>
            <a:xfrm>
              <a:off x="10536326" y="3390682"/>
              <a:ext cx="268381" cy="266200"/>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chemeClr val="accent3">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331454A-A310-46D0-BEA2-CC72B9033D1E}"/>
                </a:ext>
              </a:extLst>
            </p:cNvPr>
            <p:cNvSpPr/>
            <p:nvPr/>
          </p:nvSpPr>
          <p:spPr>
            <a:xfrm>
              <a:off x="10239328" y="3093684"/>
              <a:ext cx="266199" cy="266200"/>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chemeClr val="accent3">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6AA7EC6-A5F0-4DC7-BE5F-6342D32D7753}"/>
                </a:ext>
              </a:extLst>
            </p:cNvPr>
            <p:cNvSpPr/>
            <p:nvPr/>
          </p:nvSpPr>
          <p:spPr>
            <a:xfrm>
              <a:off x="10536326" y="3092309"/>
              <a:ext cx="268381" cy="266200"/>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chemeClr val="accent3">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F777ADF-5E6E-4AD0-AD24-4C70E4866C25}"/>
                </a:ext>
              </a:extLst>
            </p:cNvPr>
            <p:cNvSpPr/>
            <p:nvPr/>
          </p:nvSpPr>
          <p:spPr>
            <a:xfrm>
              <a:off x="10341178" y="3249383"/>
              <a:ext cx="361114" cy="228015"/>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FD8AD5CE-F021-45F4-A958-F1EA50C99AD9}"/>
              </a:ext>
            </a:extLst>
          </p:cNvPr>
          <p:cNvSpPr txBox="1"/>
          <p:nvPr/>
        </p:nvSpPr>
        <p:spPr>
          <a:xfrm>
            <a:off x="5430073" y="4988915"/>
            <a:ext cx="1439506" cy="5863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Database Migration Service</a:t>
            </a:r>
          </a:p>
        </p:txBody>
      </p:sp>
      <p:grpSp>
        <p:nvGrpSpPr>
          <p:cNvPr id="47" name="Group 46">
            <a:extLst>
              <a:ext uri="{FF2B5EF4-FFF2-40B4-BE49-F238E27FC236}">
                <a16:creationId xmlns:a16="http://schemas.microsoft.com/office/drawing/2014/main" id="{1BC6563C-F152-42BB-8FE8-4B716CB98A87}"/>
              </a:ext>
            </a:extLst>
          </p:cNvPr>
          <p:cNvGrpSpPr/>
          <p:nvPr/>
        </p:nvGrpSpPr>
        <p:grpSpPr>
          <a:xfrm>
            <a:off x="5640286" y="4177906"/>
            <a:ext cx="999815" cy="835071"/>
            <a:chOff x="8140457" y="1989821"/>
            <a:chExt cx="1989455" cy="1661645"/>
          </a:xfrm>
        </p:grpSpPr>
        <p:sp>
          <p:nvSpPr>
            <p:cNvPr id="48" name="Freeform 163">
              <a:extLst>
                <a:ext uri="{FF2B5EF4-FFF2-40B4-BE49-F238E27FC236}">
                  <a16:creationId xmlns:a16="http://schemas.microsoft.com/office/drawing/2014/main" id="{7BFB8266-0D89-4ABB-B499-4C9EFA6FBE72}"/>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177477B3-8C8C-4B25-BEA3-8155CD351611}"/>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3">
                <a:lumMod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4" name="Up Arrow 7">
              <a:extLst>
                <a:ext uri="{FF2B5EF4-FFF2-40B4-BE49-F238E27FC236}">
                  <a16:creationId xmlns:a16="http://schemas.microsoft.com/office/drawing/2014/main" id="{547300A7-A3F2-4F00-BBB6-9DD7A7DA30F5}"/>
                </a:ext>
              </a:extLst>
            </p:cNvPr>
            <p:cNvSpPr/>
            <p:nvPr/>
          </p:nvSpPr>
          <p:spPr bwMode="auto">
            <a:xfrm>
              <a:off x="9107651" y="2267965"/>
              <a:ext cx="300476" cy="598723"/>
            </a:xfrm>
            <a:prstGeom prst="upArrow">
              <a:avLst/>
            </a:prstGeom>
            <a:solidFill>
              <a:schemeClr val="accent1"/>
            </a:solidFill>
            <a:ln w="12700" cap="rnd">
              <a:solidFill>
                <a:schemeClr val="bg1"/>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5" name="Freeform 8">
              <a:extLst>
                <a:ext uri="{FF2B5EF4-FFF2-40B4-BE49-F238E27FC236}">
                  <a16:creationId xmlns:a16="http://schemas.microsoft.com/office/drawing/2014/main" id="{71CB8282-4F0C-45F0-98BF-AAA95945573A}"/>
                </a:ext>
              </a:extLst>
            </p:cNvPr>
            <p:cNvSpPr/>
            <p:nvPr/>
          </p:nvSpPr>
          <p:spPr bwMode="auto">
            <a:xfrm>
              <a:off x="8803554" y="2734147"/>
              <a:ext cx="908679"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1"/>
            </a:solidFill>
            <a:ln w="12700" cap="rnd">
              <a:solidFill>
                <a:schemeClr val="bg1"/>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3A3B8E4E-9F02-49E0-9480-24162EC6BC29}"/>
              </a:ext>
            </a:extLst>
          </p:cNvPr>
          <p:cNvSpPr txBox="1"/>
          <p:nvPr/>
        </p:nvSpPr>
        <p:spPr>
          <a:xfrm>
            <a:off x="5401915" y="2698397"/>
            <a:ext cx="1333689"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Service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Assistant</a:t>
            </a:r>
          </a:p>
        </p:txBody>
      </p:sp>
    </p:spTree>
    <p:extLst>
      <p:ext uri="{BB962C8B-B14F-4D97-AF65-F5344CB8AC3E}">
        <p14:creationId xmlns:p14="http://schemas.microsoft.com/office/powerpoint/2010/main" val="10464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lstStyle/>
          <a:p>
            <a:pPr algn="l"/>
            <a:r>
              <a:rPr lang="en-US" dirty="0"/>
              <a:t>Migrate databases using 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a:solidFill>
            <a:srgbClr val="002060"/>
          </a:solidFill>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chemeClr val="bg1"/>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F6C66-1A4C-4BD6-9715-AA781A0D7D04}"/>
              </a:ext>
            </a:extLst>
          </p:cNvPr>
          <p:cNvSpPr>
            <a:spLocks noGrp="1"/>
          </p:cNvSpPr>
          <p:nvPr>
            <p:ph type="title"/>
          </p:nvPr>
        </p:nvSpPr>
        <p:spPr>
          <a:xfrm>
            <a:off x="588263" y="457200"/>
            <a:ext cx="11018520" cy="1107996"/>
          </a:xfrm>
        </p:spPr>
        <p:txBody>
          <a:bodyPr/>
          <a:lstStyle/>
          <a:p>
            <a:r>
              <a:rPr lang="en-IN" dirty="0"/>
              <a:t>Reliable and seamless migrations with Azure DMS </a:t>
            </a:r>
            <a:r>
              <a:rPr lang="en-IN" sz="1800" dirty="0"/>
              <a:t>(Database Migration Services)</a:t>
            </a:r>
            <a:endParaRPr lang="en-IN" dirty="0"/>
          </a:p>
        </p:txBody>
      </p:sp>
      <p:sp>
        <p:nvSpPr>
          <p:cNvPr id="3" name="Text Placeholder 2">
            <a:extLst>
              <a:ext uri="{FF2B5EF4-FFF2-40B4-BE49-F238E27FC236}">
                <a16:creationId xmlns:a16="http://schemas.microsoft.com/office/drawing/2014/main" id="{05794511-11E2-405A-AFDF-4D9C1400FB2D}"/>
              </a:ext>
            </a:extLst>
          </p:cNvPr>
          <p:cNvSpPr>
            <a:spLocks noGrp="1"/>
          </p:cNvSpPr>
          <p:nvPr>
            <p:ph type="body" sz="quarter" idx="10"/>
          </p:nvPr>
        </p:nvSpPr>
        <p:spPr>
          <a:xfrm>
            <a:off x="586739" y="1868634"/>
            <a:ext cx="6883443" cy="3262432"/>
          </a:xfrm>
        </p:spPr>
        <p:txBody>
          <a:bodyPr/>
          <a:lstStyle/>
          <a:p>
            <a:pPr marL="342900" indent="-342900">
              <a:buFont typeface="Arial" panose="020B0604020202020204" pitchFamily="34" charset="0"/>
              <a:buChar char="•"/>
            </a:pPr>
            <a:r>
              <a:rPr lang="en-US" sz="2000" dirty="0"/>
              <a:t>Fully managed database migration service for both operational databases and data warehouses</a:t>
            </a:r>
          </a:p>
          <a:p>
            <a:pPr marL="342900" indent="-342900">
              <a:buFont typeface="Arial" panose="020B0604020202020204" pitchFamily="34" charset="0"/>
              <a:buChar char="•"/>
            </a:pPr>
            <a:r>
              <a:rPr lang="en-US" sz="2000" dirty="0"/>
              <a:t>Supports minimal down time migrations</a:t>
            </a:r>
          </a:p>
          <a:p>
            <a:pPr marL="342900" indent="-342900">
              <a:buFont typeface="Arial" panose="020B0604020202020204" pitchFamily="34" charset="0"/>
              <a:buChar char="•"/>
            </a:pPr>
            <a:r>
              <a:rPr lang="en-US" sz="2000" dirty="0"/>
              <a:t>Supports both homogeneous and heterogeneous</a:t>
            </a:r>
            <a:br>
              <a:rPr lang="en-US" sz="2000" dirty="0"/>
            </a:br>
            <a:r>
              <a:rPr lang="en-US" sz="2000" dirty="0"/>
              <a:t>source-target pairs</a:t>
            </a:r>
          </a:p>
          <a:p>
            <a:pPr marL="342900" indent="-342900">
              <a:buFont typeface="Arial" panose="020B0604020202020204" pitchFamily="34" charset="0"/>
              <a:buChar char="•"/>
            </a:pPr>
            <a:r>
              <a:rPr lang="en-US" sz="2000" dirty="0"/>
              <a:t>Initial focus on reliability and performance</a:t>
            </a:r>
          </a:p>
          <a:p>
            <a:pPr marL="342900" indent="-342900">
              <a:buFont typeface="Arial" panose="020B0604020202020204" pitchFamily="34" charset="0"/>
              <a:buChar char="•"/>
            </a:pPr>
            <a:r>
              <a:rPr lang="en-US" sz="2000" dirty="0"/>
              <a:t>Iterative addition of source-target pairs</a:t>
            </a:r>
          </a:p>
          <a:p>
            <a:pPr marL="342900" indent="-342900">
              <a:buFont typeface="Arial" panose="020B0604020202020204" pitchFamily="34" charset="0"/>
              <a:buChar char="•"/>
            </a:pPr>
            <a:r>
              <a:rPr lang="en-US" sz="2000" dirty="0"/>
              <a:t>Continued investment in friction-free competitive conversions</a:t>
            </a:r>
          </a:p>
          <a:p>
            <a:pPr marL="342900" indent="-342900">
              <a:buFont typeface="Arial" panose="020B0604020202020204" pitchFamily="34" charset="0"/>
              <a:buChar char="•"/>
            </a:pPr>
            <a:endParaRPr lang="en-IN" sz="2000" dirty="0"/>
          </a:p>
        </p:txBody>
      </p:sp>
      <p:pic>
        <p:nvPicPr>
          <p:cNvPr id="4" name="Picture 3">
            <a:extLst>
              <a:ext uri="{FF2B5EF4-FFF2-40B4-BE49-F238E27FC236}">
                <a16:creationId xmlns:a16="http://schemas.microsoft.com/office/drawing/2014/main" id="{13ED643A-E513-4B2F-901D-1F0BF5EAE4DE}"/>
              </a:ext>
            </a:extLst>
          </p:cNvPr>
          <p:cNvPicPr>
            <a:picLocks noChangeAspect="1"/>
          </p:cNvPicPr>
          <p:nvPr/>
        </p:nvPicPr>
        <p:blipFill>
          <a:blip r:embed="rId2"/>
          <a:stretch>
            <a:fillRect/>
          </a:stretch>
        </p:blipFill>
        <p:spPr>
          <a:xfrm>
            <a:off x="7850392" y="2064771"/>
            <a:ext cx="3060457" cy="3883489"/>
          </a:xfrm>
          <a:prstGeom prst="rect">
            <a:avLst/>
          </a:prstGeom>
        </p:spPr>
      </p:pic>
    </p:spTree>
    <p:extLst>
      <p:ext uri="{BB962C8B-B14F-4D97-AF65-F5344CB8AC3E}">
        <p14:creationId xmlns:p14="http://schemas.microsoft.com/office/powerpoint/2010/main" val="5208753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34E1A060-B748-4C4D-A8EB-1FCE6D0370A5}"/>
              </a:ext>
            </a:extLst>
          </p:cNvPr>
          <p:cNvSpPr/>
          <p:nvPr/>
        </p:nvSpPr>
        <p:spPr bwMode="auto">
          <a:xfrm>
            <a:off x="597308" y="1120878"/>
            <a:ext cx="6599905" cy="297917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68" name="Rectangle 167">
            <a:extLst>
              <a:ext uri="{FF2B5EF4-FFF2-40B4-BE49-F238E27FC236}">
                <a16:creationId xmlns:a16="http://schemas.microsoft.com/office/drawing/2014/main" id="{716F7E4E-3DAC-4408-889B-D03EEAE7EED5}"/>
              </a:ext>
            </a:extLst>
          </p:cNvPr>
          <p:cNvSpPr/>
          <p:nvPr/>
        </p:nvSpPr>
        <p:spPr bwMode="auto">
          <a:xfrm>
            <a:off x="1961535" y="1644445"/>
            <a:ext cx="1703439" cy="2340464"/>
          </a:xfrm>
          <a:prstGeom prst="rect">
            <a:avLst/>
          </a:prstGeom>
          <a:solidFill>
            <a:srgbClr val="00206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MI</a:t>
            </a:r>
          </a:p>
        </p:txBody>
      </p:sp>
      <p:sp>
        <p:nvSpPr>
          <p:cNvPr id="180" name="Rectangle 179">
            <a:extLst>
              <a:ext uri="{FF2B5EF4-FFF2-40B4-BE49-F238E27FC236}">
                <a16:creationId xmlns:a16="http://schemas.microsoft.com/office/drawing/2014/main" id="{203E5A63-9563-4E32-9897-9E287BC8DD9B}"/>
              </a:ext>
            </a:extLst>
          </p:cNvPr>
          <p:cNvSpPr/>
          <p:nvPr/>
        </p:nvSpPr>
        <p:spPr bwMode="auto">
          <a:xfrm>
            <a:off x="597308" y="4706947"/>
            <a:ext cx="6599905" cy="1924663"/>
          </a:xfrm>
          <a:prstGeom prst="rect">
            <a:avLst/>
          </a:prstGeom>
          <a:solidFill>
            <a:schemeClr val="bg1">
              <a:lumMod val="85000"/>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effectLst/>
        </p:spPr>
        <p:txBody>
          <a:bodyPr/>
          <a:lstStyle/>
          <a:p>
            <a:r>
              <a:rPr lang="en-US" dirty="0"/>
              <a:t>SQL Server to SQL DB Managed Instance online migration workflow</a:t>
            </a:r>
          </a:p>
        </p:txBody>
      </p:sp>
      <p:sp>
        <p:nvSpPr>
          <p:cNvPr id="50" name="Rectangle 49"/>
          <p:cNvSpPr/>
          <p:nvPr/>
        </p:nvSpPr>
        <p:spPr bwMode="auto">
          <a:xfrm>
            <a:off x="4748981" y="5708015"/>
            <a:ext cx="2227006" cy="721893"/>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2" name="Rectangle 121"/>
          <p:cNvSpPr/>
          <p:nvPr/>
        </p:nvSpPr>
        <p:spPr bwMode="auto">
          <a:xfrm>
            <a:off x="4712117" y="1327355"/>
            <a:ext cx="2271244" cy="96601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p:cNvSpPr txBox="1"/>
          <p:nvPr/>
        </p:nvSpPr>
        <p:spPr>
          <a:xfrm>
            <a:off x="2074875" y="1385596"/>
            <a:ext cx="15685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Virtual Network ( VNET )</a:t>
            </a:r>
          </a:p>
        </p:txBody>
      </p:sp>
      <p:sp>
        <p:nvSpPr>
          <p:cNvPr id="8" name="Oval 7"/>
          <p:cNvSpPr/>
          <p:nvPr/>
        </p:nvSpPr>
        <p:spPr bwMode="auto">
          <a:xfrm>
            <a:off x="4534586" y="4879852"/>
            <a:ext cx="256725" cy="2369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04" name="Oval 103"/>
          <p:cNvSpPr/>
          <p:nvPr/>
        </p:nvSpPr>
        <p:spPr bwMode="auto">
          <a:xfrm>
            <a:off x="6135529" y="2409730"/>
            <a:ext cx="256725" cy="2369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20" name="Oval 119"/>
          <p:cNvSpPr/>
          <p:nvPr/>
        </p:nvSpPr>
        <p:spPr bwMode="auto">
          <a:xfrm>
            <a:off x="4160962" y="3340765"/>
            <a:ext cx="256725" cy="2369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50" name="Oval 149"/>
          <p:cNvSpPr/>
          <p:nvPr/>
        </p:nvSpPr>
        <p:spPr bwMode="auto">
          <a:xfrm>
            <a:off x="4200459" y="1956273"/>
            <a:ext cx="256725" cy="2369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160" name="Oval 159"/>
          <p:cNvSpPr/>
          <p:nvPr/>
        </p:nvSpPr>
        <p:spPr bwMode="auto">
          <a:xfrm>
            <a:off x="7698104" y="2435674"/>
            <a:ext cx="414391" cy="411792"/>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38" name="TextBox 37"/>
          <p:cNvSpPr txBox="1"/>
          <p:nvPr/>
        </p:nvSpPr>
        <p:spPr>
          <a:xfrm>
            <a:off x="8235168" y="2518460"/>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Provide existing backups in network share</a:t>
            </a:r>
          </a:p>
        </p:txBody>
      </p:sp>
      <p:sp>
        <p:nvSpPr>
          <p:cNvPr id="162" name="Oval 161"/>
          <p:cNvSpPr/>
          <p:nvPr/>
        </p:nvSpPr>
        <p:spPr bwMode="auto">
          <a:xfrm>
            <a:off x="7698103" y="3016639"/>
            <a:ext cx="414391" cy="411792"/>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63" name="TextBox 162"/>
          <p:cNvSpPr txBox="1"/>
          <p:nvPr/>
        </p:nvSpPr>
        <p:spPr>
          <a:xfrm>
            <a:off x="8235168" y="3099425"/>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upload backup files to Azure storage</a:t>
            </a:r>
          </a:p>
        </p:txBody>
      </p:sp>
      <p:sp>
        <p:nvSpPr>
          <p:cNvPr id="164" name="Oval 163"/>
          <p:cNvSpPr/>
          <p:nvPr/>
        </p:nvSpPr>
        <p:spPr bwMode="auto">
          <a:xfrm>
            <a:off x="7704104" y="3605920"/>
            <a:ext cx="414391" cy="411792"/>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65" name="TextBox 164"/>
          <p:cNvSpPr txBox="1"/>
          <p:nvPr/>
        </p:nvSpPr>
        <p:spPr>
          <a:xfrm>
            <a:off x="8235168" y="3688706"/>
            <a:ext cx="395683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initiate the migration to Azure SQL MI</a:t>
            </a:r>
          </a:p>
        </p:txBody>
      </p:sp>
      <p:sp>
        <p:nvSpPr>
          <p:cNvPr id="166" name="Oval 165"/>
          <p:cNvSpPr/>
          <p:nvPr/>
        </p:nvSpPr>
        <p:spPr bwMode="auto">
          <a:xfrm>
            <a:off x="7704104" y="4193947"/>
            <a:ext cx="414391" cy="411792"/>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167" name="TextBox 166"/>
          <p:cNvSpPr txBox="1"/>
          <p:nvPr/>
        </p:nvSpPr>
        <p:spPr>
          <a:xfrm>
            <a:off x="8235168" y="4184400"/>
            <a:ext cx="395683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backup restored and Transaction log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backups continuously applied until cutover </a:t>
            </a:r>
          </a:p>
        </p:txBody>
      </p:sp>
      <p:sp>
        <p:nvSpPr>
          <p:cNvPr id="116" name="Rectangle 115">
            <a:extLst>
              <a:ext uri="{FF2B5EF4-FFF2-40B4-BE49-F238E27FC236}">
                <a16:creationId xmlns:a16="http://schemas.microsoft.com/office/drawing/2014/main" id="{74BC94CE-7786-49D4-8F75-73EBD0739D2C}"/>
              </a:ext>
            </a:extLst>
          </p:cNvPr>
          <p:cNvSpPr/>
          <p:nvPr/>
        </p:nvSpPr>
        <p:spPr bwMode="auto">
          <a:xfrm>
            <a:off x="4734232" y="2750574"/>
            <a:ext cx="2256503" cy="1234335"/>
          </a:xfrm>
          <a:prstGeom prst="rect">
            <a:avLst/>
          </a:prstGeom>
          <a:solidFill>
            <a:srgbClr val="00206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Subnet used for DMS</a:t>
            </a:r>
          </a:p>
        </p:txBody>
      </p:sp>
      <p:grpSp>
        <p:nvGrpSpPr>
          <p:cNvPr id="148" name="Group 147">
            <a:extLst>
              <a:ext uri="{FF2B5EF4-FFF2-40B4-BE49-F238E27FC236}">
                <a16:creationId xmlns:a16="http://schemas.microsoft.com/office/drawing/2014/main" id="{93FF2ADC-2FA2-482D-A9C7-B5F5B64C0545}"/>
              </a:ext>
            </a:extLst>
          </p:cNvPr>
          <p:cNvGrpSpPr/>
          <p:nvPr/>
        </p:nvGrpSpPr>
        <p:grpSpPr>
          <a:xfrm>
            <a:off x="5527925" y="2977179"/>
            <a:ext cx="659026" cy="614052"/>
            <a:chOff x="4718213"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157" name="Freeform 128">
              <a:extLst>
                <a:ext uri="{FF2B5EF4-FFF2-40B4-BE49-F238E27FC236}">
                  <a16:creationId xmlns:a16="http://schemas.microsoft.com/office/drawing/2014/main" id="{0D5BB990-080D-4CF7-AD57-B7F7224307AF}"/>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a:solidFill>
                <a:schemeClr val="bg2">
                  <a:lumMod val="50000"/>
                </a:schemeClr>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
          <p:nvSpPr>
            <p:cNvPr id="158" name="Cylinder 513">
              <a:extLst>
                <a:ext uri="{FF2B5EF4-FFF2-40B4-BE49-F238E27FC236}">
                  <a16:creationId xmlns:a16="http://schemas.microsoft.com/office/drawing/2014/main" id="{97DC35DE-73E7-42A3-B927-563616EEDB6F}"/>
                </a:ext>
              </a:extLst>
            </p:cNvPr>
            <p:cNvSpPr/>
            <p:nvPr/>
          </p:nvSpPr>
          <p:spPr bwMode="auto">
            <a:xfrm>
              <a:off x="4828660" y="4897487"/>
              <a:ext cx="187675" cy="246559"/>
            </a:xfrm>
            <a:prstGeom prst="flowChartMagneticDisk">
              <a:avLst/>
            </a:prstGeom>
            <a:grp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A424CF3D-457C-4FA4-AEE3-E3FDF303785E}"/>
                </a:ext>
              </a:extLst>
            </p:cNvPr>
            <p:cNvCxnSpPr>
              <a:cxnSpLocks/>
            </p:cNvCxnSpPr>
            <p:nvPr/>
          </p:nvCxnSpPr>
          <p:spPr>
            <a:xfrm flipV="1">
              <a:off x="4922497" y="4797211"/>
              <a:ext cx="0" cy="140145"/>
            </a:xfrm>
            <a:prstGeom prst="straightConnector1">
              <a:avLst/>
            </a:prstGeom>
            <a:grpFill/>
            <a:ln w="952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1B50E75-8656-4B07-9E49-7FD361A567C9}"/>
              </a:ext>
            </a:extLst>
          </p:cNvPr>
          <p:cNvGrpSpPr/>
          <p:nvPr/>
        </p:nvGrpSpPr>
        <p:grpSpPr>
          <a:xfrm>
            <a:off x="5076448" y="5818240"/>
            <a:ext cx="1591125" cy="538316"/>
            <a:chOff x="4434893" y="5936227"/>
            <a:chExt cx="1591125" cy="538316"/>
          </a:xfrm>
        </p:grpSpPr>
        <p:pic>
          <p:nvPicPr>
            <p:cNvPr id="5" name="Picture 4">
              <a:extLst>
                <a:ext uri="{FF2B5EF4-FFF2-40B4-BE49-F238E27FC236}">
                  <a16:creationId xmlns:a16="http://schemas.microsoft.com/office/drawing/2014/main" id="{D759BC82-601D-49DD-AAF7-D0EA7300ADF6}"/>
                </a:ext>
              </a:extLst>
            </p:cNvPr>
            <p:cNvPicPr>
              <a:picLocks noChangeAspect="1"/>
            </p:cNvPicPr>
            <p:nvPr/>
          </p:nvPicPr>
          <p:blipFill>
            <a:blip r:embed="rId3"/>
            <a:stretch>
              <a:fillRect/>
            </a:stretch>
          </p:blipFill>
          <p:spPr>
            <a:xfrm>
              <a:off x="4434893" y="5936227"/>
              <a:ext cx="455499" cy="538316"/>
            </a:xfrm>
            <a:prstGeom prst="rect">
              <a:avLst/>
            </a:prstGeom>
          </p:spPr>
        </p:pic>
        <p:pic>
          <p:nvPicPr>
            <p:cNvPr id="169" name="Picture 168">
              <a:extLst>
                <a:ext uri="{FF2B5EF4-FFF2-40B4-BE49-F238E27FC236}">
                  <a16:creationId xmlns:a16="http://schemas.microsoft.com/office/drawing/2014/main" id="{0F0D7660-FF46-4DF2-890F-841EF301273C}"/>
                </a:ext>
              </a:extLst>
            </p:cNvPr>
            <p:cNvPicPr>
              <a:picLocks noChangeAspect="1"/>
            </p:cNvPicPr>
            <p:nvPr/>
          </p:nvPicPr>
          <p:blipFill>
            <a:blip r:embed="rId3"/>
            <a:stretch>
              <a:fillRect/>
            </a:stretch>
          </p:blipFill>
          <p:spPr>
            <a:xfrm>
              <a:off x="5002706" y="5936227"/>
              <a:ext cx="455499" cy="538316"/>
            </a:xfrm>
            <a:prstGeom prst="rect">
              <a:avLst/>
            </a:prstGeom>
          </p:spPr>
        </p:pic>
        <p:pic>
          <p:nvPicPr>
            <p:cNvPr id="170" name="Picture 169">
              <a:extLst>
                <a:ext uri="{FF2B5EF4-FFF2-40B4-BE49-F238E27FC236}">
                  <a16:creationId xmlns:a16="http://schemas.microsoft.com/office/drawing/2014/main" id="{36CBB111-5401-40C0-8BC8-D08C0592A132}"/>
                </a:ext>
              </a:extLst>
            </p:cNvPr>
            <p:cNvPicPr>
              <a:picLocks noChangeAspect="1"/>
            </p:cNvPicPr>
            <p:nvPr/>
          </p:nvPicPr>
          <p:blipFill>
            <a:blip r:embed="rId3"/>
            <a:stretch>
              <a:fillRect/>
            </a:stretch>
          </p:blipFill>
          <p:spPr>
            <a:xfrm>
              <a:off x="5570519" y="5936227"/>
              <a:ext cx="455499" cy="538316"/>
            </a:xfrm>
            <a:prstGeom prst="rect">
              <a:avLst/>
            </a:prstGeom>
          </p:spPr>
        </p:pic>
      </p:grpSp>
      <p:pic>
        <p:nvPicPr>
          <p:cNvPr id="172" name="Picture 171">
            <a:extLst>
              <a:ext uri="{FF2B5EF4-FFF2-40B4-BE49-F238E27FC236}">
                <a16:creationId xmlns:a16="http://schemas.microsoft.com/office/drawing/2014/main" id="{D8A82351-49E7-4871-8A5F-977D66678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202" y="5916185"/>
            <a:ext cx="1220055" cy="256016"/>
          </a:xfrm>
          <a:prstGeom prst="rect">
            <a:avLst/>
          </a:prstGeom>
        </p:spPr>
      </p:pic>
      <p:grpSp>
        <p:nvGrpSpPr>
          <p:cNvPr id="41" name="Group 40">
            <a:extLst>
              <a:ext uri="{FF2B5EF4-FFF2-40B4-BE49-F238E27FC236}">
                <a16:creationId xmlns:a16="http://schemas.microsoft.com/office/drawing/2014/main" id="{6450E9F1-023D-4B7F-AF67-E1866B79C504}"/>
              </a:ext>
            </a:extLst>
          </p:cNvPr>
          <p:cNvGrpSpPr/>
          <p:nvPr/>
        </p:nvGrpSpPr>
        <p:grpSpPr>
          <a:xfrm>
            <a:off x="719427" y="5036883"/>
            <a:ext cx="886321" cy="886321"/>
            <a:chOff x="222798" y="5228611"/>
            <a:chExt cx="886321" cy="886321"/>
          </a:xfrm>
        </p:grpSpPr>
        <p:pic>
          <p:nvPicPr>
            <p:cNvPr id="174" name="Picture 173" descr="az_data_ebc_icon_on-prem_v2.png">
              <a:extLst>
                <a:ext uri="{FF2B5EF4-FFF2-40B4-BE49-F238E27FC236}">
                  <a16:creationId xmlns:a16="http://schemas.microsoft.com/office/drawing/2014/main" id="{F9AE0143-2B33-40D1-9480-721EB16C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98" y="5228611"/>
              <a:ext cx="886321" cy="886321"/>
            </a:xfrm>
            <a:prstGeom prst="rect">
              <a:avLst/>
            </a:prstGeom>
          </p:spPr>
        </p:pic>
        <p:sp>
          <p:nvSpPr>
            <p:cNvPr id="175" name="Rectangle 174">
              <a:extLst>
                <a:ext uri="{FF2B5EF4-FFF2-40B4-BE49-F238E27FC236}">
                  <a16:creationId xmlns:a16="http://schemas.microsoft.com/office/drawing/2014/main" id="{19976C14-AFF9-43DC-8F1F-7FB1EB0A3841}"/>
                </a:ext>
              </a:extLst>
            </p:cNvPr>
            <p:cNvSpPr/>
            <p:nvPr/>
          </p:nvSpPr>
          <p:spPr>
            <a:xfrm>
              <a:off x="251631" y="5843701"/>
              <a:ext cx="828654" cy="222554"/>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On-Premise</a:t>
              </a:r>
            </a:p>
          </p:txBody>
        </p:sp>
      </p:grpSp>
      <p:grpSp>
        <p:nvGrpSpPr>
          <p:cNvPr id="42" name="Group 41">
            <a:extLst>
              <a:ext uri="{FF2B5EF4-FFF2-40B4-BE49-F238E27FC236}">
                <a16:creationId xmlns:a16="http://schemas.microsoft.com/office/drawing/2014/main" id="{0EE69E29-6699-492F-A165-E5D7D27B8923}"/>
              </a:ext>
            </a:extLst>
          </p:cNvPr>
          <p:cNvGrpSpPr/>
          <p:nvPr/>
        </p:nvGrpSpPr>
        <p:grpSpPr>
          <a:xfrm>
            <a:off x="619846" y="1976284"/>
            <a:ext cx="1232966" cy="904317"/>
            <a:chOff x="249978" y="2116394"/>
            <a:chExt cx="1232966" cy="904317"/>
          </a:xfrm>
        </p:grpSpPr>
        <p:pic>
          <p:nvPicPr>
            <p:cNvPr id="177" name="Picture 176" descr="az_data_ebc_icon_cloud_v5.png">
              <a:extLst>
                <a:ext uri="{FF2B5EF4-FFF2-40B4-BE49-F238E27FC236}">
                  <a16:creationId xmlns:a16="http://schemas.microsoft.com/office/drawing/2014/main" id="{696E92FD-7FC8-4BEA-872C-CAE97E9C4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303" y="2116394"/>
              <a:ext cx="904317" cy="904317"/>
            </a:xfrm>
            <a:prstGeom prst="rect">
              <a:avLst/>
            </a:prstGeom>
          </p:spPr>
        </p:pic>
        <p:sp>
          <p:nvSpPr>
            <p:cNvPr id="178" name="Rectangle 177">
              <a:extLst>
                <a:ext uri="{FF2B5EF4-FFF2-40B4-BE49-F238E27FC236}">
                  <a16:creationId xmlns:a16="http://schemas.microsoft.com/office/drawing/2014/main" id="{7A17E1B2-5DD5-4EBB-9CFA-32F9A8B673DB}"/>
                </a:ext>
              </a:extLst>
            </p:cNvPr>
            <p:cNvSpPr/>
            <p:nvPr/>
          </p:nvSpPr>
          <p:spPr>
            <a:xfrm>
              <a:off x="249978" y="2734283"/>
              <a:ext cx="123296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Cloud network</a:t>
              </a:r>
            </a:p>
          </p:txBody>
        </p:sp>
      </p:grpSp>
      <p:sp>
        <p:nvSpPr>
          <p:cNvPr id="181" name="Rectangle 180">
            <a:extLst>
              <a:ext uri="{FF2B5EF4-FFF2-40B4-BE49-F238E27FC236}">
                <a16:creationId xmlns:a16="http://schemas.microsoft.com/office/drawing/2014/main" id="{E9360574-C9C9-4F72-92F4-A52C31F5B32F}"/>
              </a:ext>
            </a:extLst>
          </p:cNvPr>
          <p:cNvSpPr/>
          <p:nvPr/>
        </p:nvSpPr>
        <p:spPr>
          <a:xfrm>
            <a:off x="2100987" y="2818065"/>
            <a:ext cx="1407934" cy="470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1"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SQL DB</a:t>
            </a:r>
          </a:p>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1"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Managed Instance</a:t>
            </a:r>
          </a:p>
        </p:txBody>
      </p:sp>
      <p:pic>
        <p:nvPicPr>
          <p:cNvPr id="182" name="Picture 181">
            <a:extLst>
              <a:ext uri="{FF2B5EF4-FFF2-40B4-BE49-F238E27FC236}">
                <a16:creationId xmlns:a16="http://schemas.microsoft.com/office/drawing/2014/main" id="{EACA98A8-09E5-4AE5-8707-883A1848D01E}"/>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493249" y="2092719"/>
            <a:ext cx="731848" cy="721958"/>
          </a:xfrm>
          <a:prstGeom prst="rect">
            <a:avLst/>
          </a:prstGeom>
        </p:spPr>
      </p:pic>
      <p:grpSp>
        <p:nvGrpSpPr>
          <p:cNvPr id="24" name="Group 23">
            <a:extLst>
              <a:ext uri="{FF2B5EF4-FFF2-40B4-BE49-F238E27FC236}">
                <a16:creationId xmlns:a16="http://schemas.microsoft.com/office/drawing/2014/main" id="{81ADEECA-C46B-4C1F-8736-52C675274917}"/>
              </a:ext>
            </a:extLst>
          </p:cNvPr>
          <p:cNvGrpSpPr/>
          <p:nvPr/>
        </p:nvGrpSpPr>
        <p:grpSpPr>
          <a:xfrm>
            <a:off x="5668322" y="5139807"/>
            <a:ext cx="373453" cy="516854"/>
            <a:chOff x="2770899" y="4336026"/>
            <a:chExt cx="223024" cy="420989"/>
          </a:xfrm>
        </p:grpSpPr>
        <p:pic>
          <p:nvPicPr>
            <p:cNvPr id="12" name="Picture 11">
              <a:extLst>
                <a:ext uri="{FF2B5EF4-FFF2-40B4-BE49-F238E27FC236}">
                  <a16:creationId xmlns:a16="http://schemas.microsoft.com/office/drawing/2014/main" id="{CE928A45-DCB3-49C5-839E-4CE016EA9F94}"/>
                </a:ext>
              </a:extLst>
            </p:cNvPr>
            <p:cNvPicPr>
              <a:picLocks noChangeAspect="1"/>
            </p:cNvPicPr>
            <p:nvPr/>
          </p:nvPicPr>
          <p:blipFill>
            <a:blip r:embed="rId8"/>
            <a:stretch>
              <a:fillRect/>
            </a:stretch>
          </p:blipFill>
          <p:spPr>
            <a:xfrm flipH="1">
              <a:off x="2896264" y="4336026"/>
              <a:ext cx="97659" cy="420986"/>
            </a:xfrm>
            <a:prstGeom prst="rect">
              <a:avLst/>
            </a:prstGeom>
          </p:spPr>
        </p:pic>
        <p:pic>
          <p:nvPicPr>
            <p:cNvPr id="14" name="Picture 13">
              <a:extLst>
                <a:ext uri="{FF2B5EF4-FFF2-40B4-BE49-F238E27FC236}">
                  <a16:creationId xmlns:a16="http://schemas.microsoft.com/office/drawing/2014/main" id="{427A97D9-93FD-4C9D-8D1A-19323134537A}"/>
                </a:ext>
              </a:extLst>
            </p:cNvPr>
            <p:cNvPicPr>
              <a:picLocks noChangeAspect="1"/>
            </p:cNvPicPr>
            <p:nvPr/>
          </p:nvPicPr>
          <p:blipFill>
            <a:blip r:embed="rId9"/>
            <a:stretch>
              <a:fillRect/>
            </a:stretch>
          </p:blipFill>
          <p:spPr>
            <a:xfrm flipH="1">
              <a:off x="2770899" y="4336029"/>
              <a:ext cx="90286" cy="420986"/>
            </a:xfrm>
            <a:prstGeom prst="rect">
              <a:avLst/>
            </a:prstGeom>
          </p:spPr>
        </p:pic>
      </p:grpSp>
      <p:grpSp>
        <p:nvGrpSpPr>
          <p:cNvPr id="192" name="Group 191">
            <a:extLst>
              <a:ext uri="{FF2B5EF4-FFF2-40B4-BE49-F238E27FC236}">
                <a16:creationId xmlns:a16="http://schemas.microsoft.com/office/drawing/2014/main" id="{6602A763-4E50-4306-9AD6-A670D0250C68}"/>
              </a:ext>
            </a:extLst>
          </p:cNvPr>
          <p:cNvGrpSpPr/>
          <p:nvPr/>
        </p:nvGrpSpPr>
        <p:grpSpPr>
          <a:xfrm>
            <a:off x="5668320" y="4129548"/>
            <a:ext cx="373451" cy="516851"/>
            <a:chOff x="2770900" y="4336026"/>
            <a:chExt cx="223023" cy="420986"/>
          </a:xfrm>
        </p:grpSpPr>
        <p:pic>
          <p:nvPicPr>
            <p:cNvPr id="193" name="Picture 192">
              <a:extLst>
                <a:ext uri="{FF2B5EF4-FFF2-40B4-BE49-F238E27FC236}">
                  <a16:creationId xmlns:a16="http://schemas.microsoft.com/office/drawing/2014/main" id="{833DF9C2-76EF-4874-9B9E-51731318FBBD}"/>
                </a:ext>
              </a:extLst>
            </p:cNvPr>
            <p:cNvPicPr>
              <a:picLocks noChangeAspect="1"/>
            </p:cNvPicPr>
            <p:nvPr/>
          </p:nvPicPr>
          <p:blipFill>
            <a:blip r:embed="rId8"/>
            <a:stretch>
              <a:fillRect/>
            </a:stretch>
          </p:blipFill>
          <p:spPr>
            <a:xfrm flipH="1">
              <a:off x="2896264" y="4336026"/>
              <a:ext cx="97659" cy="420986"/>
            </a:xfrm>
            <a:prstGeom prst="rect">
              <a:avLst/>
            </a:prstGeom>
          </p:spPr>
        </p:pic>
        <p:pic>
          <p:nvPicPr>
            <p:cNvPr id="194" name="Picture 193">
              <a:extLst>
                <a:ext uri="{FF2B5EF4-FFF2-40B4-BE49-F238E27FC236}">
                  <a16:creationId xmlns:a16="http://schemas.microsoft.com/office/drawing/2014/main" id="{00E1D03D-FFE1-4C74-A42D-5AC6BA836CAE}"/>
                </a:ext>
              </a:extLst>
            </p:cNvPr>
            <p:cNvPicPr>
              <a:picLocks noChangeAspect="1"/>
            </p:cNvPicPr>
            <p:nvPr/>
          </p:nvPicPr>
          <p:blipFill>
            <a:blip r:embed="rId9"/>
            <a:stretch>
              <a:fillRect/>
            </a:stretch>
          </p:blipFill>
          <p:spPr>
            <a:xfrm flipH="1">
              <a:off x="2770900" y="4336026"/>
              <a:ext cx="90286" cy="420986"/>
            </a:xfrm>
            <a:prstGeom prst="rect">
              <a:avLst/>
            </a:prstGeom>
          </p:spPr>
        </p:pic>
      </p:grpSp>
      <p:grpSp>
        <p:nvGrpSpPr>
          <p:cNvPr id="204" name="Group 203">
            <a:extLst>
              <a:ext uri="{FF2B5EF4-FFF2-40B4-BE49-F238E27FC236}">
                <a16:creationId xmlns:a16="http://schemas.microsoft.com/office/drawing/2014/main" id="{0B081097-4DFF-4831-808F-52A5020FC86E}"/>
              </a:ext>
            </a:extLst>
          </p:cNvPr>
          <p:cNvGrpSpPr/>
          <p:nvPr/>
        </p:nvGrpSpPr>
        <p:grpSpPr>
          <a:xfrm>
            <a:off x="5675695" y="2330245"/>
            <a:ext cx="363770" cy="390833"/>
            <a:chOff x="2770900" y="4336026"/>
            <a:chExt cx="223023" cy="420986"/>
          </a:xfrm>
        </p:grpSpPr>
        <p:pic>
          <p:nvPicPr>
            <p:cNvPr id="205" name="Picture 204">
              <a:extLst>
                <a:ext uri="{FF2B5EF4-FFF2-40B4-BE49-F238E27FC236}">
                  <a16:creationId xmlns:a16="http://schemas.microsoft.com/office/drawing/2014/main" id="{EF06668A-E030-49AA-93BB-BA80DA3CD313}"/>
                </a:ext>
              </a:extLst>
            </p:cNvPr>
            <p:cNvPicPr>
              <a:picLocks noChangeAspect="1"/>
            </p:cNvPicPr>
            <p:nvPr/>
          </p:nvPicPr>
          <p:blipFill>
            <a:blip r:embed="rId8"/>
            <a:stretch>
              <a:fillRect/>
            </a:stretch>
          </p:blipFill>
          <p:spPr>
            <a:xfrm flipH="1">
              <a:off x="2896264" y="4336026"/>
              <a:ext cx="97659" cy="420986"/>
            </a:xfrm>
            <a:prstGeom prst="rect">
              <a:avLst/>
            </a:prstGeom>
          </p:spPr>
        </p:pic>
        <p:pic>
          <p:nvPicPr>
            <p:cNvPr id="206" name="Picture 205">
              <a:extLst>
                <a:ext uri="{FF2B5EF4-FFF2-40B4-BE49-F238E27FC236}">
                  <a16:creationId xmlns:a16="http://schemas.microsoft.com/office/drawing/2014/main" id="{8D881E80-B461-4408-ABC2-79589DCC5399}"/>
                </a:ext>
              </a:extLst>
            </p:cNvPr>
            <p:cNvPicPr>
              <a:picLocks noChangeAspect="1"/>
            </p:cNvPicPr>
            <p:nvPr/>
          </p:nvPicPr>
          <p:blipFill>
            <a:blip r:embed="rId9"/>
            <a:stretch>
              <a:fillRect/>
            </a:stretch>
          </p:blipFill>
          <p:spPr>
            <a:xfrm flipH="1">
              <a:off x="2770900" y="4336026"/>
              <a:ext cx="90286" cy="420986"/>
            </a:xfrm>
            <a:prstGeom prst="rect">
              <a:avLst/>
            </a:prstGeom>
          </p:spPr>
        </p:pic>
      </p:grpSp>
      <p:sp>
        <p:nvSpPr>
          <p:cNvPr id="216" name="Rectangle 215">
            <a:extLst>
              <a:ext uri="{FF2B5EF4-FFF2-40B4-BE49-F238E27FC236}">
                <a16:creationId xmlns:a16="http://schemas.microsoft.com/office/drawing/2014/main" id="{C87029B6-9565-4B77-8D00-01593C632600}"/>
              </a:ext>
            </a:extLst>
          </p:cNvPr>
          <p:cNvSpPr/>
          <p:nvPr/>
        </p:nvSpPr>
        <p:spPr>
          <a:xfrm>
            <a:off x="5157694" y="1956725"/>
            <a:ext cx="132600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100" b="1" i="0" u="none" strike="noStrike" kern="0" cap="none" spc="0" normalizeH="0" baseline="0" noProof="0" dirty="0">
                <a:ln>
                  <a:noFill/>
                </a:ln>
                <a:solidFill>
                  <a:schemeClr val="bg1"/>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grpSp>
        <p:nvGrpSpPr>
          <p:cNvPr id="27" name="Group 26">
            <a:extLst>
              <a:ext uri="{FF2B5EF4-FFF2-40B4-BE49-F238E27FC236}">
                <a16:creationId xmlns:a16="http://schemas.microsoft.com/office/drawing/2014/main" id="{A05A1174-8A6F-4EE9-B95D-5122DD0ED908}"/>
              </a:ext>
            </a:extLst>
          </p:cNvPr>
          <p:cNvGrpSpPr/>
          <p:nvPr/>
        </p:nvGrpSpPr>
        <p:grpSpPr>
          <a:xfrm>
            <a:off x="4881718" y="4734233"/>
            <a:ext cx="1903224" cy="528192"/>
            <a:chOff x="4616246" y="4822722"/>
            <a:chExt cx="1903224" cy="528192"/>
          </a:xfrm>
        </p:grpSpPr>
        <p:sp>
          <p:nvSpPr>
            <p:cNvPr id="7" name="TextBox 6"/>
            <p:cNvSpPr txBox="1"/>
            <p:nvPr/>
          </p:nvSpPr>
          <p:spPr>
            <a:xfrm>
              <a:off x="5294588" y="4983300"/>
              <a:ext cx="122488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SMB Network Share</a:t>
              </a:r>
            </a:p>
          </p:txBody>
        </p:sp>
        <p:pic>
          <p:nvPicPr>
            <p:cNvPr id="26" name="Picture 25">
              <a:extLst>
                <a:ext uri="{FF2B5EF4-FFF2-40B4-BE49-F238E27FC236}">
                  <a16:creationId xmlns:a16="http://schemas.microsoft.com/office/drawing/2014/main" id="{FE8A64EB-E5F0-4A99-98A9-4C34429DE2CB}"/>
                </a:ext>
              </a:extLst>
            </p:cNvPr>
            <p:cNvPicPr>
              <a:picLocks noChangeAspect="1"/>
            </p:cNvPicPr>
            <p:nvPr/>
          </p:nvPicPr>
          <p:blipFill>
            <a:blip r:embed="rId10"/>
            <a:stretch>
              <a:fillRect/>
            </a:stretch>
          </p:blipFill>
          <p:spPr>
            <a:xfrm>
              <a:off x="4616246" y="4822722"/>
              <a:ext cx="611046" cy="528192"/>
            </a:xfrm>
            <a:prstGeom prst="rect">
              <a:avLst/>
            </a:prstGeom>
          </p:spPr>
        </p:pic>
      </p:grpSp>
      <p:sp>
        <p:nvSpPr>
          <p:cNvPr id="32" name="TextBox 31"/>
          <p:cNvSpPr txBox="1"/>
          <p:nvPr/>
        </p:nvSpPr>
        <p:spPr>
          <a:xfrm>
            <a:off x="7734710" y="1144061"/>
            <a:ext cx="82731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152" name="TextBox 151"/>
          <p:cNvSpPr txBox="1"/>
          <p:nvPr/>
        </p:nvSpPr>
        <p:spPr>
          <a:xfrm>
            <a:off x="8047365" y="1378947"/>
            <a:ext cx="173819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Database backup files</a:t>
            </a:r>
          </a:p>
        </p:txBody>
      </p:sp>
      <p:sp>
        <p:nvSpPr>
          <p:cNvPr id="154" name="TextBox 153"/>
          <p:cNvSpPr txBox="1"/>
          <p:nvPr/>
        </p:nvSpPr>
        <p:spPr>
          <a:xfrm>
            <a:off x="8047365" y="1569645"/>
            <a:ext cx="171466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Transaction log backup files</a:t>
            </a:r>
          </a:p>
        </p:txBody>
      </p:sp>
      <p:sp>
        <p:nvSpPr>
          <p:cNvPr id="159" name="TextBox 158"/>
          <p:cNvSpPr txBox="1"/>
          <p:nvPr/>
        </p:nvSpPr>
        <p:spPr>
          <a:xfrm>
            <a:off x="8047365" y="1760296"/>
            <a:ext cx="27045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Site to site connectivity (VPN or ExpressRoute)</a:t>
            </a:r>
          </a:p>
        </p:txBody>
      </p:sp>
      <p:pic>
        <p:nvPicPr>
          <p:cNvPr id="31" name="Picture 30">
            <a:extLst>
              <a:ext uri="{FF2B5EF4-FFF2-40B4-BE49-F238E27FC236}">
                <a16:creationId xmlns:a16="http://schemas.microsoft.com/office/drawing/2014/main" id="{6373DF40-3DB1-4393-B3A9-FDCAEE8DE69F}"/>
              </a:ext>
            </a:extLst>
          </p:cNvPr>
          <p:cNvPicPr>
            <a:picLocks noChangeAspect="1"/>
          </p:cNvPicPr>
          <p:nvPr/>
        </p:nvPicPr>
        <p:blipFill>
          <a:blip r:embed="rId11"/>
          <a:stretch>
            <a:fillRect/>
          </a:stretch>
        </p:blipFill>
        <p:spPr>
          <a:xfrm rot="5400000">
            <a:off x="7522060" y="1529125"/>
            <a:ext cx="633798" cy="274388"/>
          </a:xfrm>
          <a:prstGeom prst="rect">
            <a:avLst/>
          </a:prstGeom>
        </p:spPr>
      </p:pic>
      <p:grpSp>
        <p:nvGrpSpPr>
          <p:cNvPr id="35" name="Group 34">
            <a:extLst>
              <a:ext uri="{FF2B5EF4-FFF2-40B4-BE49-F238E27FC236}">
                <a16:creationId xmlns:a16="http://schemas.microsoft.com/office/drawing/2014/main" id="{863816A9-9DB7-4DC9-8468-CF190AB58A64}"/>
              </a:ext>
            </a:extLst>
          </p:cNvPr>
          <p:cNvGrpSpPr/>
          <p:nvPr/>
        </p:nvGrpSpPr>
        <p:grpSpPr>
          <a:xfrm>
            <a:off x="7730339" y="5228303"/>
            <a:ext cx="3959942" cy="1157748"/>
            <a:chOff x="7908822" y="4911213"/>
            <a:chExt cx="3959942" cy="1157748"/>
          </a:xfrm>
        </p:grpSpPr>
        <p:sp>
          <p:nvSpPr>
            <p:cNvPr id="39" name="TextBox 38"/>
            <p:cNvSpPr txBox="1"/>
            <p:nvPr/>
          </p:nvSpPr>
          <p:spPr>
            <a:xfrm>
              <a:off x="7928352" y="5074589"/>
              <a:ext cx="3920882"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Provide Tail-Log backup, initiate cutover in DMS and change the application connection strings</a:t>
              </a:r>
            </a:p>
          </p:txBody>
        </p:sp>
        <p:sp>
          <p:nvSpPr>
            <p:cNvPr id="34" name="Rectangle 33">
              <a:extLst>
                <a:ext uri="{FF2B5EF4-FFF2-40B4-BE49-F238E27FC236}">
                  <a16:creationId xmlns:a16="http://schemas.microsoft.com/office/drawing/2014/main" id="{1148CB59-87F9-46D7-8128-534DE69C9B39}"/>
                </a:ext>
              </a:extLst>
            </p:cNvPr>
            <p:cNvSpPr/>
            <p:nvPr/>
          </p:nvSpPr>
          <p:spPr bwMode="auto">
            <a:xfrm>
              <a:off x="7908822" y="4911213"/>
              <a:ext cx="3959942" cy="1157748"/>
            </a:xfrm>
            <a:prstGeom prst="rect">
              <a:avLst/>
            </a:prstGeom>
            <a:noFill/>
            <a:ln>
              <a:solidFill>
                <a:schemeClr val="bg2">
                  <a:lumMod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2175DD56-A749-443A-8B05-8C2EC21FD648}"/>
              </a:ext>
            </a:extLst>
          </p:cNvPr>
          <p:cNvGrpSpPr/>
          <p:nvPr/>
        </p:nvGrpSpPr>
        <p:grpSpPr>
          <a:xfrm rot="5400000" flipV="1">
            <a:off x="4101452" y="1282052"/>
            <a:ext cx="375747" cy="747248"/>
            <a:chOff x="2770900" y="4336026"/>
            <a:chExt cx="223023" cy="420986"/>
          </a:xfrm>
        </p:grpSpPr>
        <p:pic>
          <p:nvPicPr>
            <p:cNvPr id="219" name="Picture 218">
              <a:extLst>
                <a:ext uri="{FF2B5EF4-FFF2-40B4-BE49-F238E27FC236}">
                  <a16:creationId xmlns:a16="http://schemas.microsoft.com/office/drawing/2014/main" id="{E4F31E6C-B2E8-45B7-B318-AAF0359C2901}"/>
                </a:ext>
              </a:extLst>
            </p:cNvPr>
            <p:cNvPicPr>
              <a:picLocks noChangeAspect="1"/>
            </p:cNvPicPr>
            <p:nvPr/>
          </p:nvPicPr>
          <p:blipFill>
            <a:blip r:embed="rId8"/>
            <a:stretch>
              <a:fillRect/>
            </a:stretch>
          </p:blipFill>
          <p:spPr>
            <a:xfrm flipH="1">
              <a:off x="2896264" y="4336026"/>
              <a:ext cx="97659" cy="420986"/>
            </a:xfrm>
            <a:prstGeom prst="rect">
              <a:avLst/>
            </a:prstGeom>
          </p:spPr>
        </p:pic>
        <p:pic>
          <p:nvPicPr>
            <p:cNvPr id="220" name="Picture 219">
              <a:extLst>
                <a:ext uri="{FF2B5EF4-FFF2-40B4-BE49-F238E27FC236}">
                  <a16:creationId xmlns:a16="http://schemas.microsoft.com/office/drawing/2014/main" id="{0F99DE33-49AF-4090-ACDC-C3F4BE7C13D7}"/>
                </a:ext>
              </a:extLst>
            </p:cNvPr>
            <p:cNvPicPr>
              <a:picLocks noChangeAspect="1"/>
            </p:cNvPicPr>
            <p:nvPr/>
          </p:nvPicPr>
          <p:blipFill>
            <a:blip r:embed="rId9"/>
            <a:stretch>
              <a:fillRect/>
            </a:stretch>
          </p:blipFill>
          <p:spPr>
            <a:xfrm flipH="1">
              <a:off x="2770900" y="4336026"/>
              <a:ext cx="90286" cy="420986"/>
            </a:xfrm>
            <a:prstGeom prst="rect">
              <a:avLst/>
            </a:prstGeom>
          </p:spPr>
        </p:pic>
      </p:grpSp>
      <p:grpSp>
        <p:nvGrpSpPr>
          <p:cNvPr id="44" name="Group 43">
            <a:extLst>
              <a:ext uri="{FF2B5EF4-FFF2-40B4-BE49-F238E27FC236}">
                <a16:creationId xmlns:a16="http://schemas.microsoft.com/office/drawing/2014/main" id="{F147BD8E-14CA-45A7-A032-AC263AC281EE}"/>
              </a:ext>
            </a:extLst>
          </p:cNvPr>
          <p:cNvGrpSpPr/>
          <p:nvPr/>
        </p:nvGrpSpPr>
        <p:grpSpPr>
          <a:xfrm>
            <a:off x="4958144" y="1408835"/>
            <a:ext cx="1725105" cy="528391"/>
            <a:chOff x="4958144" y="1445705"/>
            <a:chExt cx="1725105" cy="528391"/>
          </a:xfrm>
        </p:grpSpPr>
        <p:pic>
          <p:nvPicPr>
            <p:cNvPr id="217" name="Picture 216">
              <a:extLst>
                <a:ext uri="{FF2B5EF4-FFF2-40B4-BE49-F238E27FC236}">
                  <a16:creationId xmlns:a16="http://schemas.microsoft.com/office/drawing/2014/main" id="{1FB41D25-EB1F-468E-849E-44BBCCED0D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8144" y="1445705"/>
              <a:ext cx="535630" cy="528391"/>
            </a:xfrm>
            <a:prstGeom prst="rect">
              <a:avLst/>
            </a:prstGeom>
          </p:spPr>
        </p:pic>
        <p:pic>
          <p:nvPicPr>
            <p:cNvPr id="224" name="Picture 223">
              <a:extLst>
                <a:ext uri="{FF2B5EF4-FFF2-40B4-BE49-F238E27FC236}">
                  <a16:creationId xmlns:a16="http://schemas.microsoft.com/office/drawing/2014/main" id="{E52796CD-6A2D-4532-9F84-3002F113EA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8019" y="1445705"/>
              <a:ext cx="535630" cy="528391"/>
            </a:xfrm>
            <a:prstGeom prst="rect">
              <a:avLst/>
            </a:prstGeom>
          </p:spPr>
        </p:pic>
        <p:pic>
          <p:nvPicPr>
            <p:cNvPr id="225" name="Picture 224">
              <a:extLst>
                <a:ext uri="{FF2B5EF4-FFF2-40B4-BE49-F238E27FC236}">
                  <a16:creationId xmlns:a16="http://schemas.microsoft.com/office/drawing/2014/main" id="{9266CC7B-4068-4DF0-9792-3C33CBAA6B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7619" y="1445705"/>
              <a:ext cx="535630" cy="528391"/>
            </a:xfrm>
            <a:prstGeom prst="rect">
              <a:avLst/>
            </a:prstGeom>
          </p:spPr>
        </p:pic>
      </p:grpSp>
      <p:cxnSp>
        <p:nvCxnSpPr>
          <p:cNvPr id="73" name="Straight Arrow Connector 72"/>
          <p:cNvCxnSpPr/>
          <p:nvPr/>
        </p:nvCxnSpPr>
        <p:spPr>
          <a:xfrm flipH="1">
            <a:off x="3689725" y="3195836"/>
            <a:ext cx="987126" cy="12851"/>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081720F-B0B0-4F8E-9FA9-3F30C6AD4503}"/>
              </a:ext>
            </a:extLst>
          </p:cNvPr>
          <p:cNvPicPr>
            <a:picLocks noChangeAspect="1"/>
          </p:cNvPicPr>
          <p:nvPr/>
        </p:nvPicPr>
        <p:blipFill>
          <a:blip r:embed="rId13"/>
          <a:stretch>
            <a:fillRect/>
          </a:stretch>
        </p:blipFill>
        <p:spPr>
          <a:xfrm>
            <a:off x="2324890" y="5411624"/>
            <a:ext cx="858723" cy="1009121"/>
          </a:xfrm>
          <a:prstGeom prst="rect">
            <a:avLst/>
          </a:prstGeom>
          <a:effectLst>
            <a:softEdge rad="0"/>
          </a:effectLst>
        </p:spPr>
      </p:pic>
    </p:spTree>
    <p:extLst>
      <p:ext uri="{BB962C8B-B14F-4D97-AF65-F5344CB8AC3E}">
        <p14:creationId xmlns:p14="http://schemas.microsoft.com/office/powerpoint/2010/main" val="12459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0664" y="631083"/>
            <a:ext cx="11277599" cy="678871"/>
          </a:xfrm>
        </p:spPr>
        <p:txBody>
          <a:bodyPr>
            <a:normAutofit/>
          </a:bodyPr>
          <a:lstStyle/>
          <a:p>
            <a:r>
              <a:rPr lang="en-US" sz="2750" dirty="0"/>
              <a:t>SQL Data Migration Assistant</a:t>
            </a:r>
          </a:p>
        </p:txBody>
      </p:sp>
      <p:sp>
        <p:nvSpPr>
          <p:cNvPr id="4" name="Text Placeholder 3"/>
          <p:cNvSpPr>
            <a:spLocks noGrp="1"/>
          </p:cNvSpPr>
          <p:nvPr>
            <p:ph type="subTitle" idx="27"/>
          </p:nvPr>
        </p:nvSpPr>
        <p:spPr>
          <a:xfrm>
            <a:off x="240664" y="1225443"/>
            <a:ext cx="11277600" cy="923330"/>
          </a:xfrm>
        </p:spPr>
        <p:txBody>
          <a:bodyPr/>
          <a:lstStyle/>
          <a:p>
            <a:r>
              <a:rPr lang="en-US" dirty="0">
                <a:solidFill>
                  <a:schemeClr val="tx2"/>
                </a:solidFill>
              </a:rPr>
              <a:t>You can likely migrate some apps to Azure SQL Database, without any changes, already today…</a:t>
            </a:r>
          </a:p>
        </p:txBody>
      </p:sp>
      <p:pic>
        <p:nvPicPr>
          <p:cNvPr id="5" name="Picture 4"/>
          <p:cNvPicPr>
            <a:picLocks noChangeAspect="1"/>
          </p:cNvPicPr>
          <p:nvPr/>
        </p:nvPicPr>
        <p:blipFill>
          <a:blip r:embed="rId4"/>
          <a:stretch>
            <a:fillRect/>
          </a:stretch>
        </p:blipFill>
        <p:spPr>
          <a:xfrm>
            <a:off x="5700027" y="1963133"/>
            <a:ext cx="6213042" cy="3722844"/>
          </a:xfrm>
          <a:prstGeom prst="rect">
            <a:avLst/>
          </a:prstGeom>
        </p:spPr>
      </p:pic>
      <p:sp>
        <p:nvSpPr>
          <p:cNvPr id="6" name="Text Placeholder 3"/>
          <p:cNvSpPr txBox="1">
            <a:spLocks/>
          </p:cNvSpPr>
          <p:nvPr/>
        </p:nvSpPr>
        <p:spPr>
          <a:xfrm>
            <a:off x="240664" y="2841485"/>
            <a:ext cx="5425649" cy="196613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000" dirty="0">
                <a:gradFill>
                  <a:gsLst>
                    <a:gs pos="1250">
                      <a:srgbClr val="353535"/>
                    </a:gs>
                    <a:gs pos="100000">
                      <a:srgbClr val="353535"/>
                    </a:gs>
                  </a:gsLst>
                  <a:lin ang="5400000" scaled="0"/>
                </a:gradFill>
                <a:latin typeface="Segoe UI Light"/>
              </a:rPr>
              <a:t>Start migrating now:</a:t>
            </a:r>
          </a:p>
          <a:p>
            <a:pPr marL="784338" lvl="1" indent="-560241" defTabSz="914367">
              <a:buFont typeface="Arial" panose="020B0604020202020204" pitchFamily="34" charset="0"/>
              <a:buChar char="•"/>
              <a:defRPr/>
            </a:pPr>
            <a:r>
              <a:rPr lang="en-US" sz="2000" dirty="0">
                <a:gradFill>
                  <a:gsLst>
                    <a:gs pos="1250">
                      <a:srgbClr val="353535"/>
                    </a:gs>
                    <a:gs pos="100000">
                      <a:srgbClr val="353535"/>
                    </a:gs>
                  </a:gsLst>
                  <a:lin ang="5400000" scaled="0"/>
                </a:gradFill>
                <a:latin typeface="Segoe UI Semilight"/>
              </a:rPr>
              <a:t>Download and run </a:t>
            </a:r>
            <a:br>
              <a:rPr lang="en-US" sz="2000" dirty="0">
                <a:gradFill>
                  <a:gsLst>
                    <a:gs pos="1250">
                      <a:srgbClr val="353535"/>
                    </a:gs>
                    <a:gs pos="100000">
                      <a:srgbClr val="353535"/>
                    </a:gs>
                  </a:gsLst>
                  <a:lin ang="5400000" scaled="0"/>
                </a:gradFill>
                <a:latin typeface="Segoe UI Semilight"/>
              </a:rPr>
            </a:br>
            <a:r>
              <a:rPr lang="en-US" sz="2000" b="1" dirty="0">
                <a:gradFill>
                  <a:gsLst>
                    <a:gs pos="1250">
                      <a:srgbClr val="353535"/>
                    </a:gs>
                    <a:gs pos="100000">
                      <a:srgbClr val="353535"/>
                    </a:gs>
                  </a:gsLst>
                  <a:lin ang="5400000" scaled="0"/>
                </a:gradFill>
                <a:latin typeface="Segoe UI Semilight"/>
              </a:rPr>
              <a:t>Data Migration Assistant</a:t>
            </a:r>
          </a:p>
          <a:p>
            <a:pPr marL="784338" lvl="1" indent="-560241" defTabSz="914367">
              <a:buFont typeface="Arial" panose="020B0604020202020204" pitchFamily="34" charset="0"/>
              <a:buChar char="•"/>
              <a:defRPr/>
            </a:pPr>
            <a:r>
              <a:rPr lang="en-US" sz="2000" dirty="0">
                <a:gradFill>
                  <a:gsLst>
                    <a:gs pos="1250">
                      <a:srgbClr val="353535"/>
                    </a:gs>
                    <a:gs pos="100000">
                      <a:srgbClr val="353535"/>
                    </a:gs>
                  </a:gsLst>
                  <a:lin ang="5400000" scaled="0"/>
                </a:gradFill>
                <a:latin typeface="Segoe UI Semilight"/>
              </a:rPr>
              <a:t>Automated assessment will identify databases that are safe to move, w/o changes</a:t>
            </a:r>
          </a:p>
        </p:txBody>
      </p:sp>
    </p:spTree>
    <p:custDataLst>
      <p:tags r:id="rId1"/>
    </p:custDataLst>
    <p:extLst>
      <p:ext uri="{BB962C8B-B14F-4D97-AF65-F5344CB8AC3E}">
        <p14:creationId xmlns:p14="http://schemas.microsoft.com/office/powerpoint/2010/main" val="780853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0984AC-5FFD-47BF-A391-D7679DABA052}"/>
              </a:ext>
            </a:extLst>
          </p:cNvPr>
          <p:cNvSpPr>
            <a:spLocks noGrp="1"/>
          </p:cNvSpPr>
          <p:nvPr>
            <p:ph idx="33"/>
          </p:nvPr>
        </p:nvSpPr>
        <p:spPr>
          <a:xfrm>
            <a:off x="6468590" y="4262994"/>
            <a:ext cx="5622897" cy="2250002"/>
          </a:xfrm>
          <a:ln>
            <a:solidFill>
              <a:schemeClr val="tx1"/>
            </a:solidFill>
          </a:ln>
        </p:spPr>
        <p:txBody>
          <a:bodyPr/>
          <a:lstStyle/>
          <a:p>
            <a:pPr algn="r"/>
            <a:r>
              <a:rPr lang="fr-BE" sz="2000" dirty="0">
                <a:hlinkClick r:id="rId2"/>
              </a:rPr>
              <a:t>peter@pdtit.be</a:t>
            </a:r>
            <a:endParaRPr lang="fr-BE" sz="2000" dirty="0"/>
          </a:p>
          <a:p>
            <a:pPr algn="r"/>
            <a:r>
              <a:rPr lang="fr-BE" sz="2000" dirty="0"/>
              <a:t>@</a:t>
            </a:r>
            <a:r>
              <a:rPr lang="fr-BE" sz="2000" dirty="0" err="1"/>
              <a:t>pdtit</a:t>
            </a:r>
            <a:r>
              <a:rPr lang="fr-BE" sz="2000" dirty="0"/>
              <a:t>	@007FFFLearning</a:t>
            </a:r>
          </a:p>
          <a:p>
            <a:pPr algn="r"/>
            <a:r>
              <a:rPr lang="fr-BE" sz="2000" dirty="0">
                <a:hlinkClick r:id="rId3"/>
              </a:rPr>
              <a:t>http://www.facebook.com/pdtit</a:t>
            </a:r>
            <a:endParaRPr lang="fr-BE" sz="2000" dirty="0"/>
          </a:p>
          <a:p>
            <a:pPr algn="r"/>
            <a:r>
              <a:rPr lang="fr-BE" sz="2000" dirty="0">
                <a:hlinkClick r:id="rId4"/>
              </a:rPr>
              <a:t>http://www.linkedin.com/in/pdtit</a:t>
            </a:r>
            <a:r>
              <a:rPr lang="fr-BE" sz="2000" dirty="0"/>
              <a:t> </a:t>
            </a:r>
          </a:p>
        </p:txBody>
      </p:sp>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Me…</a:t>
            </a:r>
          </a:p>
        </p:txBody>
      </p:sp>
      <p:pic>
        <p:nvPicPr>
          <p:cNvPr id="3" name="Picture Placeholder 2" descr="A person wearing glasses and looking at the camera&#10;&#10;Description generated with very high confidence">
            <a:extLst>
              <a:ext uri="{FF2B5EF4-FFF2-40B4-BE49-F238E27FC236}">
                <a16:creationId xmlns:a16="http://schemas.microsoft.com/office/drawing/2014/main" id="{34ACBE10-1167-41A2-9607-B9650CBED465}"/>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l="16553" r="16553"/>
          <a:stretch>
            <a:fillRect/>
          </a:stretch>
        </p:blipFill>
        <p:spPr>
          <a:xfrm>
            <a:off x="9646310" y="314848"/>
            <a:ext cx="2280159" cy="2280159"/>
          </a:xfrm>
        </p:spPr>
      </p:pic>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Peter De Tender – MCT, Azure MVP</a:t>
            </a:r>
          </a:p>
          <a:p>
            <a:pPr marL="285750" indent="-285750">
              <a:buBlip>
                <a:blip r:embed="rId6">
                  <a:extLst>
                    <a:ext uri="{837473B0-CC2E-450A-ABE3-18F120FF3D39}">
                      <a1611:picAttrSrcUrl xmlns:a1611="http://schemas.microsoft.com/office/drawing/2016/11/main" r:id="rId7"/>
                    </a:ext>
                  </a:extLst>
                </a:blip>
              </a:buBlip>
            </a:pPr>
            <a:r>
              <a:rPr lang="fr-BE" sz="1800" dirty="0"/>
              <a:t>  CEO and Lead </a:t>
            </a:r>
            <a:r>
              <a:rPr lang="fr-BE" sz="1800" dirty="0" err="1"/>
              <a:t>Technical</a:t>
            </a:r>
            <a:r>
              <a:rPr lang="fr-BE" sz="1800" dirty="0"/>
              <a:t> Trainer of </a:t>
            </a:r>
            <a:r>
              <a:rPr lang="fr-BE" sz="1800" dirty="0">
                <a:solidFill>
                  <a:schemeClr val="tx2"/>
                </a:solidFill>
              </a:rPr>
              <a:t>007FFFLearning.com</a:t>
            </a:r>
            <a:r>
              <a:rPr lang="fr-BE" sz="1800" dirty="0"/>
              <a:t>, +20 </a:t>
            </a:r>
            <a:r>
              <a:rPr lang="fr-BE" sz="1800" dirty="0" err="1"/>
              <a:t>years</a:t>
            </a:r>
            <a:r>
              <a:rPr lang="fr-BE" sz="1800" dirty="0"/>
              <a:t> IT </a:t>
            </a:r>
            <a:r>
              <a:rPr lang="fr-BE" sz="1800" dirty="0" err="1"/>
              <a:t>experience</a:t>
            </a:r>
            <a:r>
              <a:rPr lang="fr-BE" sz="1800" dirty="0"/>
              <a:t>, </a:t>
            </a:r>
            <a:r>
              <a:rPr lang="fr-BE" sz="1800" dirty="0" err="1"/>
              <a:t>mainly</a:t>
            </a:r>
            <a:r>
              <a:rPr lang="fr-BE" sz="1800" dirty="0"/>
              <a:t> datacenters and Microsoft Infrastructure background</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Full-time in Azure </a:t>
            </a:r>
            <a:r>
              <a:rPr lang="fr-BE" sz="1800" dirty="0" err="1"/>
              <a:t>since</a:t>
            </a:r>
            <a:r>
              <a:rPr lang="fr-BE" sz="1800" dirty="0"/>
              <a:t> 2013 (Readiness &amp; Architect)</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Azure Advisor, Azure </a:t>
            </a:r>
            <a:r>
              <a:rPr lang="fr-BE" sz="1800" dirty="0" err="1"/>
              <a:t>Certified</a:t>
            </a:r>
            <a:r>
              <a:rPr lang="fr-BE" sz="1800" dirty="0"/>
              <a:t> Architect </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t>
            </a:r>
            <a:r>
              <a:rPr lang="fr-BE" sz="1800" dirty="0" err="1"/>
              <a:t>Technical</a:t>
            </a:r>
            <a:r>
              <a:rPr lang="fr-BE" sz="1800" dirty="0"/>
              <a:t> Writer, Book </a:t>
            </a:r>
            <a:r>
              <a:rPr lang="fr-BE" sz="1800" dirty="0" err="1"/>
              <a:t>author</a:t>
            </a:r>
            <a:r>
              <a:rPr lang="fr-BE" sz="1800" dirty="0"/>
              <a:t>, </a:t>
            </a:r>
            <a:r>
              <a:rPr lang="fr-BE" sz="1800" dirty="0" err="1"/>
              <a:t>Courseware</a:t>
            </a:r>
            <a:r>
              <a:rPr lang="fr-BE" sz="1800" dirty="0"/>
              <a:t> Creator</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Living in Belgium, but traveling </a:t>
            </a:r>
            <a:r>
              <a:rPr lang="fr-BE" sz="1800" dirty="0" err="1"/>
              <a:t>worldwide</a:t>
            </a:r>
            <a:r>
              <a:rPr lang="fr-BE" sz="1800" dirty="0"/>
              <a:t> </a:t>
            </a:r>
            <a:br>
              <a:rPr lang="fr-BE" sz="1800" dirty="0"/>
            </a:br>
            <a:r>
              <a:rPr lang="fr-BE" sz="1800" dirty="0"/>
              <a:t>90% of </a:t>
            </a:r>
            <a:r>
              <a:rPr lang="fr-BE" sz="1800" dirty="0" err="1"/>
              <a:t>my</a:t>
            </a:r>
            <a:r>
              <a:rPr lang="fr-BE" sz="1800" dirty="0"/>
              <a:t> time, </a:t>
            </a:r>
            <a:r>
              <a:rPr lang="fr-BE" sz="1800" dirty="0" err="1"/>
              <a:t>helping</a:t>
            </a:r>
            <a:r>
              <a:rPr lang="fr-BE" sz="1800" dirty="0"/>
              <a:t> </a:t>
            </a:r>
            <a:r>
              <a:rPr lang="fr-BE" sz="1800" dirty="0" err="1"/>
              <a:t>larger</a:t>
            </a:r>
            <a:r>
              <a:rPr lang="fr-BE" sz="1800" dirty="0"/>
              <a:t> Microsoft </a:t>
            </a:r>
            <a:r>
              <a:rPr lang="fr-BE" sz="1800" dirty="0" err="1"/>
              <a:t>Partners</a:t>
            </a:r>
            <a:r>
              <a:rPr lang="fr-BE" sz="1800" dirty="0"/>
              <a:t>,</a:t>
            </a:r>
            <a:br>
              <a:rPr lang="fr-BE" sz="1800" dirty="0"/>
            </a:br>
            <a:r>
              <a:rPr lang="fr-BE" sz="1800" dirty="0" err="1"/>
              <a:t>customers</a:t>
            </a:r>
            <a:r>
              <a:rPr lang="fr-BE" sz="1800" dirty="0"/>
              <a:t> and Microsoft </a:t>
            </a:r>
            <a:r>
              <a:rPr lang="fr-BE" sz="1800" dirty="0" err="1"/>
              <a:t>FTEs</a:t>
            </a:r>
            <a:r>
              <a:rPr lang="fr-BE" sz="1800" dirty="0"/>
              <a:t> in </a:t>
            </a:r>
            <a:r>
              <a:rPr lang="fr-BE" sz="1800" dirty="0" err="1"/>
              <a:t>learning</a:t>
            </a:r>
            <a:r>
              <a:rPr lang="fr-BE" sz="1800" dirty="0"/>
              <a:t> about and </a:t>
            </a:r>
            <a:r>
              <a:rPr lang="fr-BE" sz="1800" dirty="0" err="1"/>
              <a:t>using</a:t>
            </a:r>
            <a:r>
              <a:rPr lang="fr-BE" sz="1800" dirty="0"/>
              <a:t> Azure, by </a:t>
            </a:r>
            <a:r>
              <a:rPr lang="fr-BE" sz="1800" dirty="0" err="1"/>
              <a:t>providing</a:t>
            </a:r>
            <a:r>
              <a:rPr lang="fr-BE" sz="1800" dirty="0"/>
              <a:t> workshops </a:t>
            </a:r>
            <a:r>
              <a:rPr lang="fr-BE" sz="1800" dirty="0" err="1"/>
              <a:t>with</a:t>
            </a:r>
            <a:r>
              <a:rPr lang="fr-BE" sz="1800" dirty="0"/>
              <a:t> passion</a:t>
            </a:r>
          </a:p>
        </p:txBody>
      </p:sp>
    </p:spTree>
    <p:extLst>
      <p:ext uri="{BB962C8B-B14F-4D97-AF65-F5344CB8AC3E}">
        <p14:creationId xmlns:p14="http://schemas.microsoft.com/office/powerpoint/2010/main" val="37846481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527" y="235529"/>
            <a:ext cx="11277599" cy="740516"/>
          </a:xfrm>
        </p:spPr>
        <p:txBody>
          <a:bodyPr>
            <a:normAutofit/>
          </a:bodyPr>
          <a:lstStyle/>
          <a:p>
            <a:r>
              <a:rPr lang="en-US" sz="2750" dirty="0"/>
              <a:t>Migrating Your Data To Azure SQL Database</a:t>
            </a:r>
          </a:p>
        </p:txBody>
      </p:sp>
      <p:sp>
        <p:nvSpPr>
          <p:cNvPr id="7" name="Content Placeholder 6"/>
          <p:cNvSpPr>
            <a:spLocks noGrp="1"/>
          </p:cNvSpPr>
          <p:nvPr>
            <p:ph type="subTitle" idx="27"/>
          </p:nvPr>
        </p:nvSpPr>
        <p:spPr>
          <a:xfrm>
            <a:off x="3874507" y="2489170"/>
            <a:ext cx="606799" cy="1161985"/>
          </a:xfrm>
        </p:spPr>
        <p:txBody>
          <a:bodyPr/>
          <a:lstStyle/>
          <a:p>
            <a:r>
              <a:rPr lang="en-US" sz="6351" dirty="0"/>
              <a:t>+</a:t>
            </a:r>
          </a:p>
        </p:txBody>
      </p:sp>
      <p:sp>
        <p:nvSpPr>
          <p:cNvPr id="4" name="Rectangle 3"/>
          <p:cNvSpPr/>
          <p:nvPr/>
        </p:nvSpPr>
        <p:spPr>
          <a:xfrm>
            <a:off x="1740528" y="4628507"/>
            <a:ext cx="2016773" cy="4023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2470" b="1" dirty="0">
                <a:solidFill>
                  <a:srgbClr val="FFFFFF"/>
                </a:solidFill>
                <a:latin typeface="Segoe UI Semilight"/>
              </a:rPr>
              <a:t>Schema</a:t>
            </a:r>
          </a:p>
        </p:txBody>
      </p:sp>
      <p:sp>
        <p:nvSpPr>
          <p:cNvPr id="5" name="Rectangle 4"/>
          <p:cNvSpPr/>
          <p:nvPr/>
        </p:nvSpPr>
        <p:spPr>
          <a:xfrm>
            <a:off x="4564499" y="4676711"/>
            <a:ext cx="2016773" cy="3541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70" b="1" dirty="0">
                <a:solidFill>
                  <a:srgbClr val="FFFFFF"/>
                </a:solidFill>
                <a:latin typeface="Segoe UI Semilight"/>
              </a:rPr>
              <a:t>Data</a:t>
            </a:r>
          </a:p>
        </p:txBody>
      </p:sp>
      <p:sp>
        <p:nvSpPr>
          <p:cNvPr id="8" name="Rectangle 7"/>
          <p:cNvSpPr/>
          <p:nvPr/>
        </p:nvSpPr>
        <p:spPr>
          <a:xfrm>
            <a:off x="8152793" y="4628507"/>
            <a:ext cx="2016773" cy="575003"/>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defRPr/>
            </a:pPr>
            <a:r>
              <a:rPr lang="en-US" sz="3176" b="1" dirty="0">
                <a:solidFill>
                  <a:srgbClr val="FFFFFF"/>
                </a:solidFill>
                <a:latin typeface="Segoe UI Semilight"/>
              </a:rPr>
              <a:t>Migration</a:t>
            </a:r>
          </a:p>
        </p:txBody>
      </p:sp>
      <p:sp>
        <p:nvSpPr>
          <p:cNvPr id="11" name="Content Placeholder 6"/>
          <p:cNvSpPr txBox="1">
            <a:spLocks/>
          </p:cNvSpPr>
          <p:nvPr/>
        </p:nvSpPr>
        <p:spPr>
          <a:xfrm>
            <a:off x="7305600" y="3413845"/>
            <a:ext cx="490734" cy="1176691"/>
          </a:xfrm>
          <a:prstGeom prst="rect">
            <a:avLst/>
          </a:prstGeom>
        </p:spPr>
        <p:txBody>
          <a:bodyPr vert="horz" lIns="113585" tIns="56792" rIns="113585" bIns="56792" rtlCol="0">
            <a:noAutofit/>
          </a:bodyPr>
          <a:lstStyle>
            <a:lvl1pPr marL="0" indent="0" algn="l" defTabSz="1018824" rtl="0" eaLnBrk="1" latinLnBrk="0" hangingPunct="1">
              <a:spcBef>
                <a:spcPct val="20000"/>
              </a:spcBef>
              <a:buFont typeface="Arial" pitchFamily="34" charset="0"/>
              <a:buNone/>
              <a:defRPr sz="3600" kern="1200">
                <a:solidFill>
                  <a:srgbClr val="0084CC"/>
                </a:solidFill>
                <a:latin typeface="+mn-lt"/>
                <a:ea typeface="Segoe UI" panose="020B0502040204020203" pitchFamily="34" charset="0"/>
                <a:cs typeface="Segoe UI" panose="020B0502040204020203" pitchFamily="34" charset="0"/>
              </a:defRPr>
            </a:lvl1pPr>
            <a:lvl2pPr marL="482803" indent="-482803" algn="l" defTabSz="1018824" rtl="0" eaLnBrk="1" latinLnBrk="0" hangingPunct="1">
              <a:spcBef>
                <a:spcPct val="20000"/>
              </a:spcBef>
              <a:buClr>
                <a:schemeClr val="accent4"/>
              </a:buClr>
              <a:buFont typeface="Arial"/>
              <a:buChar char="•"/>
              <a:defRPr sz="3100" kern="1200">
                <a:solidFill>
                  <a:schemeClr val="tx1">
                    <a:lumMod val="75000"/>
                    <a:lumOff val="25000"/>
                  </a:schemeClr>
                </a:solidFill>
                <a:latin typeface="+mn-lt"/>
                <a:ea typeface="Segoe UI" panose="020B0502040204020203" pitchFamily="34" charset="0"/>
                <a:cs typeface="Segoe UI" panose="020B0502040204020203" pitchFamily="34" charset="0"/>
              </a:defRPr>
            </a:lvl2pPr>
            <a:lvl3pPr marL="898550" indent="-482803" algn="l" defTabSz="1018824" rtl="0" eaLnBrk="1" latinLnBrk="0" hangingPunct="1">
              <a:spcBef>
                <a:spcPct val="20000"/>
              </a:spcBef>
              <a:buClr>
                <a:schemeClr val="accent4"/>
              </a:buClr>
              <a:buFont typeface="Arial"/>
              <a:buChar char="•"/>
              <a:defRPr sz="2500" b="0" kern="1200">
                <a:solidFill>
                  <a:srgbClr val="0084CC"/>
                </a:solidFill>
                <a:latin typeface="+mn-lt"/>
                <a:ea typeface="Segoe UI" panose="020B0502040204020203" pitchFamily="34" charset="0"/>
                <a:cs typeface="Segoe UI" panose="020B0502040204020203" pitchFamily="34" charset="0"/>
              </a:defRPr>
            </a:lvl3pPr>
            <a:lvl4pPr marL="1298652" indent="-482803" algn="l" defTabSz="1018824" rtl="0" eaLnBrk="1" latinLnBrk="0" hangingPunct="1">
              <a:spcBef>
                <a:spcPct val="20000"/>
              </a:spcBef>
              <a:buClr>
                <a:schemeClr val="accent4"/>
              </a:buClr>
              <a:buFont typeface="Arial"/>
              <a:buChar char="•"/>
              <a:defRPr sz="2200" kern="1200">
                <a:solidFill>
                  <a:schemeClr val="tx1">
                    <a:lumMod val="75000"/>
                    <a:lumOff val="25000"/>
                  </a:schemeClr>
                </a:solidFill>
                <a:latin typeface="+mn-lt"/>
                <a:ea typeface="Segoe UI" panose="020B0502040204020203" pitchFamily="34" charset="0"/>
                <a:cs typeface="Segoe UI" panose="020B0502040204020203" pitchFamily="34" charset="0"/>
              </a:defRPr>
            </a:lvl4pPr>
            <a:lvl5pPr marL="1674166" indent="-482803" algn="l" defTabSz="1018824" rtl="0" eaLnBrk="1" latinLnBrk="0" hangingPunct="1">
              <a:spcBef>
                <a:spcPct val="20000"/>
              </a:spcBef>
              <a:buClr>
                <a:schemeClr val="accent4"/>
              </a:buClr>
              <a:buFont typeface="Arial"/>
              <a:buChar char="•"/>
              <a:defRPr sz="2200" kern="1200">
                <a:solidFill>
                  <a:schemeClr val="tx1">
                    <a:lumMod val="75000"/>
                    <a:lumOff val="25000"/>
                  </a:schemeClr>
                </a:solidFill>
                <a:latin typeface="+mn-lt"/>
                <a:ea typeface="Segoe UI" panose="020B0502040204020203" pitchFamily="34" charset="0"/>
                <a:cs typeface="Segoe UI" panose="020B0502040204020203" pitchFamily="34" charset="0"/>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defTabSz="998753">
              <a:defRPr/>
            </a:pPr>
            <a:r>
              <a:rPr lang="en-US" sz="6351" b="1" dirty="0">
                <a:latin typeface="Segoe UI Semilight"/>
              </a:rPr>
              <a:t>=</a:t>
            </a:r>
          </a:p>
        </p:txBody>
      </p:sp>
      <p:pic>
        <p:nvPicPr>
          <p:cNvPr id="7170" name="Picture 2" descr="Image result for schema icon">
            <a:extLst>
              <a:ext uri="{FF2B5EF4-FFF2-40B4-BE49-F238E27FC236}">
                <a16:creationId xmlns:a16="http://schemas.microsoft.com/office/drawing/2014/main" id="{59E19F5E-D41D-4E7A-A388-81AB2F21D632}"/>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6415" y="19248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data icon">
            <a:extLst>
              <a:ext uri="{FF2B5EF4-FFF2-40B4-BE49-F238E27FC236}">
                <a16:creationId xmlns:a16="http://schemas.microsoft.com/office/drawing/2014/main" id="{66027FBE-7306-4E4E-A9E0-EC4153012DA5}"/>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03180" y="192482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6">
            <a:extLst>
              <a:ext uri="{FF2B5EF4-FFF2-40B4-BE49-F238E27FC236}">
                <a16:creationId xmlns:a16="http://schemas.microsoft.com/office/drawing/2014/main" id="{FD2C82F8-BBBA-424C-9E93-16A03F1E10C0}"/>
              </a:ext>
            </a:extLst>
          </p:cNvPr>
          <p:cNvSpPr txBox="1">
            <a:spLocks/>
          </p:cNvSpPr>
          <p:nvPr/>
        </p:nvSpPr>
        <p:spPr>
          <a:xfrm>
            <a:off x="3820215" y="4192968"/>
            <a:ext cx="606799" cy="116198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b="1" i="0" kern="1200" spc="-60" baseline="0">
                <a:solidFill>
                  <a:schemeClr val="tx1"/>
                </a:solidFill>
                <a:latin typeface="Segoe UI Semibold" charset="0"/>
                <a:ea typeface="Segoe UI Semibold" charset="0"/>
                <a:cs typeface="Segoe UI Semibold" charset="0"/>
              </a:defRPr>
            </a:lvl1pPr>
            <a:lvl2pPr marL="45720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91440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137160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182880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b="1" kern="1200" spc="0" baseline="0">
                <a:solidFill>
                  <a:schemeClr val="tx1"/>
                </a:solidFill>
                <a:latin typeface="+mn-lt"/>
                <a:ea typeface="+mn-ea"/>
                <a:cs typeface="+mn-cs"/>
              </a:defRPr>
            </a:lvl5pPr>
            <a:lvl6pPr marL="22860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67" rtl="0" eaLnBrk="1" latinLnBrk="0" hangingPunct="1">
              <a:lnSpc>
                <a:spcPct val="100000"/>
              </a:lnSpc>
              <a:spcBef>
                <a:spcPts val="0"/>
              </a:spcBef>
              <a:spcAft>
                <a:spcPts val="0"/>
              </a:spcAft>
              <a:buFont typeface="Arial" pitchFamily="34" charset="0"/>
              <a:buNone/>
              <a:defRPr sz="1600" kern="1200">
                <a:solidFill>
                  <a:schemeClr val="tx1"/>
                </a:solidFill>
                <a:latin typeface="+mn-lt"/>
                <a:ea typeface="+mn-ea"/>
                <a:cs typeface="+mn-cs"/>
              </a:defRPr>
            </a:lvl7pPr>
            <a:lvl8pPr marL="32004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sz="6351" dirty="0"/>
              <a:t>+</a:t>
            </a:r>
          </a:p>
        </p:txBody>
      </p:sp>
      <p:pic>
        <p:nvPicPr>
          <p:cNvPr id="9" name="Graphic 8" descr="Cloud Computing">
            <a:extLst>
              <a:ext uri="{FF2B5EF4-FFF2-40B4-BE49-F238E27FC236}">
                <a16:creationId xmlns:a16="http://schemas.microsoft.com/office/drawing/2014/main" id="{8A2C6A03-21E8-463E-BC28-A265C674E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3370" y="2033310"/>
            <a:ext cx="1736196" cy="1736196"/>
          </a:xfrm>
          <a:prstGeom prst="rect">
            <a:avLst/>
          </a:prstGeom>
        </p:spPr>
      </p:pic>
    </p:spTree>
    <p:custDataLst>
      <p:tags r:id="rId1"/>
    </p:custDataLst>
    <p:extLst>
      <p:ext uri="{BB962C8B-B14F-4D97-AF65-F5344CB8AC3E}">
        <p14:creationId xmlns:p14="http://schemas.microsoft.com/office/powerpoint/2010/main" val="36677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sz="3600" dirty="0"/>
              <a:t>Demo</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sz="2000" dirty="0">
                <a:solidFill>
                  <a:schemeClr val="tx1"/>
                </a:solidFill>
              </a:rPr>
              <a:t>Migrating SQL Server using Database Migration Assistant</a:t>
            </a:r>
          </a:p>
        </p:txBody>
      </p:sp>
    </p:spTree>
    <p:extLst>
      <p:ext uri="{BB962C8B-B14F-4D97-AF65-F5344CB8AC3E}">
        <p14:creationId xmlns:p14="http://schemas.microsoft.com/office/powerpoint/2010/main" val="428607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527" y="235528"/>
            <a:ext cx="11277599" cy="685799"/>
          </a:xfrm>
        </p:spPr>
        <p:txBody>
          <a:bodyPr>
            <a:normAutofit/>
          </a:bodyPr>
          <a:lstStyle/>
          <a:p>
            <a:r>
              <a:rPr lang="en-US" sz="2750" dirty="0"/>
              <a:t>SQL Data Migration From SQL Management Studio</a:t>
            </a:r>
          </a:p>
        </p:txBody>
      </p:sp>
      <p:sp>
        <p:nvSpPr>
          <p:cNvPr id="4" name="Text Placeholder 3"/>
          <p:cNvSpPr>
            <a:spLocks noGrp="1"/>
          </p:cNvSpPr>
          <p:nvPr>
            <p:ph type="subTitle" idx="27"/>
          </p:nvPr>
        </p:nvSpPr>
        <p:spPr>
          <a:xfrm>
            <a:off x="235527" y="829888"/>
            <a:ext cx="11277600" cy="553998"/>
          </a:xfrm>
        </p:spPr>
        <p:txBody>
          <a:bodyPr/>
          <a:lstStyle/>
          <a:p>
            <a:r>
              <a:rPr lang="en-US" dirty="0">
                <a:solidFill>
                  <a:schemeClr val="tx2"/>
                </a:solidFill>
              </a:rPr>
              <a:t>If your source database is fully compatible with SQL Azure, just migrate…</a:t>
            </a:r>
          </a:p>
        </p:txBody>
      </p:sp>
      <p:sp>
        <p:nvSpPr>
          <p:cNvPr id="6" name="Text Placeholder 3"/>
          <p:cNvSpPr txBox="1">
            <a:spLocks/>
          </p:cNvSpPr>
          <p:nvPr/>
        </p:nvSpPr>
        <p:spPr>
          <a:xfrm>
            <a:off x="125148" y="4861403"/>
            <a:ext cx="5425649" cy="152294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Start migrating now:</a:t>
            </a:r>
          </a:p>
          <a:p>
            <a:pPr marL="784338" marR="0" lvl="1" indent="-56024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rPr>
              <a:t>From MSSMS, connect to both</a:t>
            </a:r>
            <a:b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rPr>
            </a:b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rPr>
              <a:t>database endpoints</a:t>
            </a:r>
          </a:p>
          <a:p>
            <a:pPr marL="784338" marR="0" lvl="1" indent="-56024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2000" dirty="0">
                <a:gradFill>
                  <a:gsLst>
                    <a:gs pos="1250">
                      <a:srgbClr val="353535"/>
                    </a:gs>
                    <a:gs pos="100000">
                      <a:srgbClr val="353535"/>
                    </a:gs>
                  </a:gsLst>
                  <a:lin ang="5400000" scaled="0"/>
                </a:gradFill>
                <a:latin typeface="Segoe UI Semilight"/>
              </a:rPr>
              <a:t>Live migrate to SQL Azure</a:t>
            </a:r>
            <a:endPar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ndParaRPr>
          </a:p>
        </p:txBody>
      </p:sp>
      <p:pic>
        <p:nvPicPr>
          <p:cNvPr id="7" name="Picture 6" descr="C:\Users\P\AppData\Local\Temp\SNAGHTML553bf81.PNG">
            <a:extLst>
              <a:ext uri="{FF2B5EF4-FFF2-40B4-BE49-F238E27FC236}">
                <a16:creationId xmlns:a16="http://schemas.microsoft.com/office/drawing/2014/main" id="{C69BD8BF-D7C7-46BE-B771-DAC7E994F69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842" y="1479309"/>
            <a:ext cx="4703445" cy="2793365"/>
          </a:xfrm>
          <a:prstGeom prst="rect">
            <a:avLst/>
          </a:prstGeom>
          <a:noFill/>
          <a:ln w="12696" cmpd="sng">
            <a:solidFill>
              <a:srgbClr val="666699"/>
            </a:solidFill>
            <a:prstDash val="solid"/>
          </a:ln>
        </p:spPr>
      </p:pic>
      <p:pic>
        <p:nvPicPr>
          <p:cNvPr id="8" name="Picture 7">
            <a:extLst>
              <a:ext uri="{FF2B5EF4-FFF2-40B4-BE49-F238E27FC236}">
                <a16:creationId xmlns:a16="http://schemas.microsoft.com/office/drawing/2014/main" id="{C0A7F492-DDC5-4AF1-9650-46A902A560A5}"/>
              </a:ext>
            </a:extLst>
          </p:cNvPr>
          <p:cNvPicPr/>
          <p:nvPr/>
        </p:nvPicPr>
        <p:blipFill>
          <a:blip r:embed="rId5"/>
          <a:stretch>
            <a:fillRect/>
          </a:stretch>
        </p:blipFill>
        <p:spPr>
          <a:xfrm>
            <a:off x="6641204" y="3603617"/>
            <a:ext cx="5372100" cy="3173730"/>
          </a:xfrm>
          <a:prstGeom prst="rect">
            <a:avLst/>
          </a:prstGeom>
          <a:ln w="12696" cmpd="sng">
            <a:solidFill>
              <a:srgbClr val="666699"/>
            </a:solidFill>
            <a:prstDash val="solid"/>
          </a:ln>
        </p:spPr>
      </p:pic>
    </p:spTree>
    <p:custDataLst>
      <p:tags r:id="rId1"/>
    </p:custDataLst>
    <p:extLst>
      <p:ext uri="{BB962C8B-B14F-4D97-AF65-F5344CB8AC3E}">
        <p14:creationId xmlns:p14="http://schemas.microsoft.com/office/powerpoint/2010/main" val="633301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sz="3600" dirty="0"/>
              <a:t>Demo</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sz="2000" dirty="0">
                <a:solidFill>
                  <a:schemeClr val="tx1"/>
                </a:solidFill>
              </a:rPr>
              <a:t>Migrating using SQL Server </a:t>
            </a:r>
            <a:r>
              <a:rPr lang="en-US" sz="2000" dirty="0" err="1">
                <a:solidFill>
                  <a:schemeClr val="tx1"/>
                </a:solidFill>
              </a:rPr>
              <a:t>Mgmt</a:t>
            </a:r>
            <a:r>
              <a:rPr lang="en-US" sz="2000" dirty="0">
                <a:solidFill>
                  <a:schemeClr val="tx1"/>
                </a:solidFill>
              </a:rPr>
              <a:t> Studio</a:t>
            </a:r>
          </a:p>
        </p:txBody>
      </p:sp>
    </p:spTree>
    <p:extLst>
      <p:ext uri="{BB962C8B-B14F-4D97-AF65-F5344CB8AC3E}">
        <p14:creationId xmlns:p14="http://schemas.microsoft.com/office/powerpoint/2010/main" val="1989904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normAutofit fontScale="90000"/>
          </a:bodyPr>
          <a:lstStyle/>
          <a:p>
            <a:r>
              <a:rPr lang="en-US" sz="3600" dirty="0"/>
              <a:t>Easy migration: nearly 100% like SQL Server</a:t>
            </a:r>
          </a:p>
        </p:txBody>
      </p:sp>
      <p:sp>
        <p:nvSpPr>
          <p:cNvPr id="3" name="Subtitle 2">
            <a:extLst>
              <a:ext uri="{FF2B5EF4-FFF2-40B4-BE49-F238E27FC236}">
                <a16:creationId xmlns:a16="http://schemas.microsoft.com/office/drawing/2014/main" id="{0AAFA36B-2211-476F-B372-09F18AE5402E}"/>
              </a:ext>
            </a:extLst>
          </p:cNvPr>
          <p:cNvSpPr>
            <a:spLocks noGrp="1"/>
          </p:cNvSpPr>
          <p:nvPr>
            <p:ph type="subTitle" idx="27"/>
          </p:nvPr>
        </p:nvSpPr>
        <p:spPr/>
        <p:txBody>
          <a:bodyPr/>
          <a:lstStyle/>
          <a:p>
            <a:endParaRPr lang="fr-BE"/>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345" y="1710853"/>
            <a:ext cx="3735103" cy="13446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Log shipping (DMS)</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345" y="3130192"/>
            <a:ext cx="3735103" cy="2241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CLR modules</a:t>
            </a: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3150" y="1710853"/>
            <a:ext cx="7544909" cy="134463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solidFill>
                  <a:schemeClr val="bg2"/>
                </a:solidFill>
                <a:latin typeface="Segoe UI Semilight"/>
                <a:ea typeface="Segoe UI" pitchFamily="34" charset="0"/>
                <a:cs typeface="Segoe UI" pitchFamily="34" charset="0"/>
              </a:rPr>
              <a:t>Security</a:t>
            </a:r>
            <a:r>
              <a:rPr lang="en-US" sz="2353" dirty="0">
                <a:solidFill>
                  <a:schemeClr val="bg2"/>
                </a:soli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chemeClr val="bg2"/>
                </a:solidFill>
                <a:latin typeface="Segoe UI Semilight"/>
                <a:ea typeface="Segoe UI" pitchFamily="34" charset="0"/>
                <a:cs typeface="Segoe UI" pitchFamily="34" charset="0"/>
              </a:rPr>
              <a:t>TDE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chemeClr val="bg2"/>
                </a:solidFill>
                <a:latin typeface="Segoe UI Semilight"/>
                <a:ea typeface="Segoe UI" pitchFamily="34" charset="0"/>
                <a:cs typeface="Segoe UI" pitchFamily="34" charset="0"/>
              </a:rPr>
              <a:t>SQL Audit</a:t>
            </a:r>
          </a:p>
          <a:p>
            <a:pPr defTabSz="914102" fontAlgn="base">
              <a:lnSpc>
                <a:spcPct val="90000"/>
              </a:lnSpc>
              <a:spcBef>
                <a:spcPct val="0"/>
              </a:spcBef>
              <a:spcAft>
                <a:spcPts val="588"/>
              </a:spcAft>
              <a:defRPr/>
            </a:pPr>
            <a:r>
              <a:rPr lang="en-US" sz="2353" b="1" dirty="0">
                <a:solidFill>
                  <a:schemeClr val="bg2"/>
                </a:solidFill>
                <a:latin typeface="Segoe UI Semilight"/>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chemeClr val="bg2"/>
                </a:solidFill>
                <a:latin typeface="Segoe UI Semilight"/>
                <a:ea typeface="Segoe UI" pitchFamily="34" charset="0"/>
                <a:cs typeface="Segoe UI" pitchFamily="34" charset="0"/>
              </a:rPr>
              <a:t>Row level security</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chemeClr val="bg2"/>
                </a:solidFill>
                <a:latin typeface="Segoe UI Semilight"/>
                <a:ea typeface="Segoe UI" pitchFamily="34" charset="0"/>
                <a:cs typeface="Segoe UI" pitchFamily="34" charset="0"/>
              </a:rPr>
              <a:t>Always Encrypted</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3151" y="3130192"/>
            <a:ext cx="3735103" cy="224106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12956" y="3130192"/>
            <a:ext cx="3735103" cy="224106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Transactional </a:t>
            </a:r>
            <a:r>
              <a:rPr lang="en-US" sz="2255" dirty="0" err="1">
                <a:gradFill>
                  <a:gsLst>
                    <a:gs pos="0">
                      <a:srgbClr val="FFFFFF"/>
                    </a:gs>
                    <a:gs pos="100000">
                      <a:srgbClr val="FFFFFF"/>
                    </a:gs>
                  </a:gsLst>
                  <a:lin ang="5400000" scaled="0"/>
                </a:gradFill>
                <a:latin typeface="Segoe UI Semilight"/>
                <a:ea typeface="Segoe UI" pitchFamily="34" charset="0"/>
                <a:cs typeface="Segoe UI" pitchFamily="34" charset="0"/>
              </a:rPr>
              <a:t>Repl</a:t>
            </a:r>
            <a:endParaRPr lang="en-US" sz="225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3815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a:t>Start from a correct sizing for Azure SQL (DTU Calculator)</a:t>
            </a:r>
          </a:p>
        </p:txBody>
      </p:sp>
      <p:sp>
        <p:nvSpPr>
          <p:cNvPr id="7" name="Text Placeholder 6">
            <a:extLst>
              <a:ext uri="{FF2B5EF4-FFF2-40B4-BE49-F238E27FC236}">
                <a16:creationId xmlns:a16="http://schemas.microsoft.com/office/drawing/2014/main" id="{4DD16498-CA1A-41FC-8948-02C9F779BA91}"/>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2623078" y="1268841"/>
            <a:ext cx="6972300" cy="5149850"/>
          </a:xfrm>
          <a:prstGeom prst="rect">
            <a:avLst/>
          </a:prstGeom>
        </p:spPr>
      </p:pic>
      <p:sp>
        <p:nvSpPr>
          <p:cNvPr id="2" name="TextBox 1"/>
          <p:cNvSpPr txBox="1"/>
          <p:nvPr/>
        </p:nvSpPr>
        <p:spPr>
          <a:xfrm>
            <a:off x="986842" y="5983578"/>
            <a:ext cx="11293927" cy="334916"/>
          </a:xfrm>
          <a:prstGeom prst="rect">
            <a:avLst/>
          </a:prstGeom>
          <a:noFill/>
        </p:spPr>
        <p:txBody>
          <a:bodyPr wrap="square" rtlCol="0">
            <a:spAutoFit/>
          </a:bodyPr>
          <a:lstStyle/>
          <a:p>
            <a:pPr defTabSz="914367">
              <a:defRPr/>
            </a:pPr>
            <a:endParaRPr lang="en-US" sz="1588" dirty="0">
              <a:solidFill>
                <a:srgbClr val="353535"/>
              </a:solidFill>
              <a:latin typeface="Segoe UI Semilight"/>
            </a:endParaRPr>
          </a:p>
        </p:txBody>
      </p:sp>
    </p:spTree>
    <p:custDataLst>
      <p:tags r:id="rId1"/>
    </p:custDataLst>
    <p:extLst>
      <p:ext uri="{BB962C8B-B14F-4D97-AF65-F5344CB8AC3E}">
        <p14:creationId xmlns:p14="http://schemas.microsoft.com/office/powerpoint/2010/main" val="40801368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Start from a correct sizing for Azure SQL (</a:t>
            </a:r>
            <a:r>
              <a:rPr lang="en-US" sz="3600" dirty="0" err="1"/>
              <a:t>vCore</a:t>
            </a:r>
            <a:r>
              <a:rPr lang="en-US" sz="3600" dirty="0"/>
              <a:t> Model)</a:t>
            </a:r>
          </a:p>
        </p:txBody>
      </p:sp>
      <p:sp>
        <p:nvSpPr>
          <p:cNvPr id="6" name="Text Placeholder 5">
            <a:extLst>
              <a:ext uri="{FF2B5EF4-FFF2-40B4-BE49-F238E27FC236}">
                <a16:creationId xmlns:a16="http://schemas.microsoft.com/office/drawing/2014/main" id="{F5E62471-F8D5-4918-9B92-D9901DB7886F}"/>
              </a:ext>
            </a:extLst>
          </p:cNvPr>
          <p:cNvSpPr>
            <a:spLocks noGrp="1"/>
          </p:cNvSpPr>
          <p:nvPr>
            <p:ph type="body" sz="quarter" idx="10"/>
          </p:nvPr>
        </p:nvSpPr>
        <p:spPr>
          <a:xfrm>
            <a:off x="358169" y="2874531"/>
            <a:ext cx="3864510" cy="1270925"/>
          </a:xfrm>
        </p:spPr>
        <p:txBody>
          <a:bodyPr/>
          <a:lstStyle/>
          <a:p>
            <a:r>
              <a:rPr lang="en-US" dirty="0">
                <a:solidFill>
                  <a:schemeClr val="tx2"/>
                </a:solidFill>
              </a:rPr>
              <a:t>Managed Instance does NOT support DTU for sizing, but uses the </a:t>
            </a:r>
            <a:r>
              <a:rPr lang="en-US" dirty="0" err="1">
                <a:solidFill>
                  <a:schemeClr val="tx2"/>
                </a:solidFill>
              </a:rPr>
              <a:t>vCore</a:t>
            </a:r>
            <a:r>
              <a:rPr lang="en-US" dirty="0">
                <a:solidFill>
                  <a:schemeClr val="tx2"/>
                </a:solidFill>
              </a:rPr>
              <a:t> model</a:t>
            </a:r>
          </a:p>
        </p:txBody>
      </p:sp>
      <p:sp>
        <p:nvSpPr>
          <p:cNvPr id="2" name="TextBox 1"/>
          <p:cNvSpPr txBox="1"/>
          <p:nvPr/>
        </p:nvSpPr>
        <p:spPr>
          <a:xfrm>
            <a:off x="986842" y="5983578"/>
            <a:ext cx="11293927" cy="334916"/>
          </a:xfrm>
          <a:prstGeom prst="rect">
            <a:avLst/>
          </a:prstGeom>
          <a:noFill/>
        </p:spPr>
        <p:txBody>
          <a:bodyPr wrap="square" rtlCol="0">
            <a:spAutoFit/>
          </a:bodyPr>
          <a:lstStyle/>
          <a:p>
            <a:pPr defTabSz="914367">
              <a:defRPr/>
            </a:pPr>
            <a:endParaRPr lang="en-US" sz="1588" dirty="0">
              <a:solidFill>
                <a:srgbClr val="353535"/>
              </a:solidFill>
              <a:latin typeface="Segoe UI Semilight"/>
            </a:endParaRPr>
          </a:p>
        </p:txBody>
      </p:sp>
      <p:pic>
        <p:nvPicPr>
          <p:cNvPr id="7" name="Picture 6">
            <a:extLst>
              <a:ext uri="{FF2B5EF4-FFF2-40B4-BE49-F238E27FC236}">
                <a16:creationId xmlns:a16="http://schemas.microsoft.com/office/drawing/2014/main" id="{944EEC6F-9180-470F-9B43-8AE443FD334D}"/>
              </a:ext>
            </a:extLst>
          </p:cNvPr>
          <p:cNvPicPr>
            <a:picLocks noChangeAspect="1"/>
          </p:cNvPicPr>
          <p:nvPr/>
        </p:nvPicPr>
        <p:blipFill>
          <a:blip r:embed="rId3"/>
          <a:stretch>
            <a:fillRect/>
          </a:stretch>
        </p:blipFill>
        <p:spPr>
          <a:xfrm>
            <a:off x="4655313" y="1701161"/>
            <a:ext cx="6846606" cy="4337093"/>
          </a:xfrm>
          <a:prstGeom prst="rect">
            <a:avLst/>
          </a:prstGeom>
          <a:ln>
            <a:solidFill>
              <a:schemeClr val="tx1"/>
            </a:solidFill>
          </a:ln>
        </p:spPr>
      </p:pic>
    </p:spTree>
    <p:custDataLst>
      <p:tags r:id="rId1"/>
    </p:custDataLst>
    <p:extLst>
      <p:ext uri="{BB962C8B-B14F-4D97-AF65-F5344CB8AC3E}">
        <p14:creationId xmlns:p14="http://schemas.microsoft.com/office/powerpoint/2010/main" val="7076603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BFC6-8904-4152-8971-DE4995A06952}"/>
              </a:ext>
            </a:extLst>
          </p:cNvPr>
          <p:cNvSpPr>
            <a:spLocks noGrp="1"/>
          </p:cNvSpPr>
          <p:nvPr>
            <p:ph type="title"/>
          </p:nvPr>
        </p:nvSpPr>
        <p:spPr/>
        <p:txBody>
          <a:bodyPr>
            <a:normAutofit fontScale="90000"/>
          </a:bodyPr>
          <a:lstStyle/>
          <a:p>
            <a:r>
              <a:rPr lang="en-US" sz="3600" dirty="0"/>
              <a:t>Options to Move Your Data…</a:t>
            </a:r>
            <a:endParaRPr lang="en-GB" sz="3600" dirty="0"/>
          </a:p>
        </p:txBody>
      </p:sp>
      <p:sp>
        <p:nvSpPr>
          <p:cNvPr id="4" name="Subtitle 3">
            <a:extLst>
              <a:ext uri="{FF2B5EF4-FFF2-40B4-BE49-F238E27FC236}">
                <a16:creationId xmlns:a16="http://schemas.microsoft.com/office/drawing/2014/main" id="{4B1608B1-22FB-4278-8883-2DBACCA49935}"/>
              </a:ext>
            </a:extLst>
          </p:cNvPr>
          <p:cNvSpPr>
            <a:spLocks noGrp="1"/>
          </p:cNvSpPr>
          <p:nvPr>
            <p:ph type="subTitle" idx="27"/>
          </p:nvPr>
        </p:nvSpPr>
        <p:spPr/>
        <p:txBody>
          <a:bodyPr/>
          <a:lstStyle/>
          <a:p>
            <a:endParaRPr lang="fr-BE"/>
          </a:p>
        </p:txBody>
      </p:sp>
      <p:graphicFrame>
        <p:nvGraphicFramePr>
          <p:cNvPr id="6" name="Diagram 5">
            <a:extLst>
              <a:ext uri="{FF2B5EF4-FFF2-40B4-BE49-F238E27FC236}">
                <a16:creationId xmlns:a16="http://schemas.microsoft.com/office/drawing/2014/main" id="{007A57CA-6142-4FB6-82D2-7AE9FE85E289}"/>
              </a:ext>
            </a:extLst>
          </p:cNvPr>
          <p:cNvGraphicFramePr/>
          <p:nvPr>
            <p:extLst>
              <p:ext uri="{D42A27DB-BD31-4B8C-83A1-F6EECF244321}">
                <p14:modId xmlns:p14="http://schemas.microsoft.com/office/powerpoint/2010/main" val="3954208762"/>
              </p:ext>
            </p:extLst>
          </p:nvPr>
        </p:nvGraphicFramePr>
        <p:xfrm>
          <a:off x="493345" y="1337342"/>
          <a:ext cx="11101039" cy="489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98440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469159"/>
            <a:ext cx="10218315" cy="334916"/>
          </a:xfrm>
          <a:prstGeom prst="rect">
            <a:avLst/>
          </a:prstGeom>
          <a:noFill/>
        </p:spPr>
        <p:txBody>
          <a:bodyPr wrap="square" rtlCol="0">
            <a:spAutoFit/>
          </a:bodyPr>
          <a:lstStyle/>
          <a:p>
            <a:pPr defTabSz="914367">
              <a:defRPr/>
            </a:pPr>
            <a:r>
              <a:rPr lang="en-US" sz="1588" dirty="0">
                <a:solidFill>
                  <a:srgbClr val="353535"/>
                </a:solidFill>
                <a:latin typeface="Segoe UI Semilight"/>
                <a:hlinkClick r:id="rId3"/>
              </a:rPr>
              <a:t>https://azure.microsoft.com/en-us/documentation/articles/sql-database-cloud-migrate/</a:t>
            </a:r>
            <a:endParaRPr lang="en-US" sz="1588" dirty="0">
              <a:solidFill>
                <a:srgbClr val="353535"/>
              </a:solidFill>
              <a:latin typeface="Segoe UI Semilight"/>
            </a:endParaRPr>
          </a:p>
        </p:txBody>
      </p:sp>
      <p:sp>
        <p:nvSpPr>
          <p:cNvPr id="7" name="Title 2">
            <a:extLst>
              <a:ext uri="{FF2B5EF4-FFF2-40B4-BE49-F238E27FC236}">
                <a16:creationId xmlns:a16="http://schemas.microsoft.com/office/drawing/2014/main" id="{AC1A5ECB-183A-4762-8AE6-120A3D761407}"/>
              </a:ext>
            </a:extLst>
          </p:cNvPr>
          <p:cNvSpPr>
            <a:spLocks noGrp="1"/>
          </p:cNvSpPr>
          <p:nvPr>
            <p:ph type="title"/>
          </p:nvPr>
        </p:nvSpPr>
        <p:spPr>
          <a:noFill/>
        </p:spPr>
        <p:txBody>
          <a:bodyPr>
            <a:normAutofit fontScale="90000"/>
          </a:bodyPr>
          <a:lstStyle/>
          <a:p>
            <a:r>
              <a:rPr lang="en-US" sz="3600" dirty="0"/>
              <a:t>Migrations to Azure SQL Database</a:t>
            </a:r>
          </a:p>
        </p:txBody>
      </p:sp>
      <p:sp>
        <p:nvSpPr>
          <p:cNvPr id="2" name="Subtitle 1">
            <a:extLst>
              <a:ext uri="{FF2B5EF4-FFF2-40B4-BE49-F238E27FC236}">
                <a16:creationId xmlns:a16="http://schemas.microsoft.com/office/drawing/2014/main" id="{13732086-E852-4610-AC80-99F466FC3ABA}"/>
              </a:ext>
            </a:extLst>
          </p:cNvPr>
          <p:cNvSpPr>
            <a:spLocks noGrp="1"/>
          </p:cNvSpPr>
          <p:nvPr>
            <p:ph type="subTitle" idx="27"/>
          </p:nvPr>
        </p:nvSpPr>
        <p:spPr/>
        <p:txBody>
          <a:bodyPr/>
          <a:lstStyle/>
          <a:p>
            <a:endParaRPr lang="fr-BE"/>
          </a:p>
        </p:txBody>
      </p:sp>
      <p:pic>
        <p:nvPicPr>
          <p:cNvPr id="8" name="Content Placeholder 7">
            <a:extLst>
              <a:ext uri="{FF2B5EF4-FFF2-40B4-BE49-F238E27FC236}">
                <a16:creationId xmlns:a16="http://schemas.microsoft.com/office/drawing/2014/main" id="{6FB21CF3-8F09-4A51-B0E3-140381D6443C}"/>
              </a:ext>
            </a:extLst>
          </p:cNvPr>
          <p:cNvPicPr>
            <a:picLocks noGrp="1" noChangeAspect="1"/>
          </p:cNvPicPr>
          <p:nvPr>
            <p:ph idx="4294967295"/>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1639494" y="1186697"/>
            <a:ext cx="8733945" cy="5214102"/>
          </a:xfrm>
          <a:prstGeom prst="rect">
            <a:avLst/>
          </a:prstGeom>
          <a:ln>
            <a:solidFill>
              <a:schemeClr val="accent3"/>
            </a:solidFill>
          </a:ln>
        </p:spPr>
      </p:pic>
    </p:spTree>
    <p:custDataLst>
      <p:tags r:id="rId1"/>
    </p:custDataLst>
    <p:extLst>
      <p:ext uri="{BB962C8B-B14F-4D97-AF65-F5344CB8AC3E}">
        <p14:creationId xmlns:p14="http://schemas.microsoft.com/office/powerpoint/2010/main" val="12418719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sz="3600" dirty="0"/>
              <a:t>Demo</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sz="2000" dirty="0">
                <a:solidFill>
                  <a:schemeClr val="tx1"/>
                </a:solidFill>
              </a:rPr>
              <a:t>Import SQL Databases from </a:t>
            </a:r>
            <a:r>
              <a:rPr lang="en-US" sz="2000" dirty="0" err="1">
                <a:solidFill>
                  <a:schemeClr val="tx1"/>
                </a:solidFill>
              </a:rPr>
              <a:t>BacPac</a:t>
            </a:r>
            <a:r>
              <a:rPr lang="en-US" sz="2000" dirty="0">
                <a:solidFill>
                  <a:schemeClr val="tx1"/>
                </a:solidFill>
              </a:rPr>
              <a:t> file</a:t>
            </a:r>
          </a:p>
        </p:txBody>
      </p:sp>
    </p:spTree>
    <p:extLst>
      <p:ext uri="{BB962C8B-B14F-4D97-AF65-F5344CB8AC3E}">
        <p14:creationId xmlns:p14="http://schemas.microsoft.com/office/powerpoint/2010/main" val="370093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416761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Each</a:t>
            </a:r>
            <a:r>
              <a:rPr lang="fr-BE" dirty="0"/>
              <a:t> Module </a:t>
            </a:r>
            <a:r>
              <a:rPr lang="fr-BE" dirty="0" err="1"/>
              <a:t>could</a:t>
            </a:r>
            <a:r>
              <a:rPr lang="fr-BE" dirty="0"/>
              <a:t> </a:t>
            </a:r>
            <a:r>
              <a:rPr lang="fr-BE" dirty="0" err="1"/>
              <a:t>be</a:t>
            </a:r>
            <a:r>
              <a:rPr lang="fr-BE" dirty="0"/>
              <a:t> </a:t>
            </a:r>
            <a:r>
              <a:rPr lang="fr-BE" dirty="0" err="1"/>
              <a:t>presented</a:t>
            </a:r>
            <a:r>
              <a:rPr lang="fr-BE" dirty="0"/>
              <a:t> as a </a:t>
            </a:r>
            <a:r>
              <a:rPr lang="fr-BE" dirty="0" err="1"/>
              <a:t>stand-alone</a:t>
            </a:r>
            <a:r>
              <a:rPr lang="fr-BE" dirty="0"/>
              <a:t> module, </a:t>
            </a:r>
            <a:r>
              <a:rPr lang="fr-BE" dirty="0" err="1"/>
              <a:t>although</a:t>
            </a:r>
            <a:r>
              <a:rPr lang="fr-BE" dirty="0"/>
              <a:t> the full </a:t>
            </a:r>
            <a:r>
              <a:rPr lang="fr-BE" dirty="0" err="1"/>
              <a:t>potential</a:t>
            </a:r>
            <a:r>
              <a:rPr lang="fr-BE" dirty="0"/>
              <a:t> </a:t>
            </a:r>
            <a:r>
              <a:rPr lang="fr-BE" dirty="0" err="1"/>
              <a:t>comes</a:t>
            </a:r>
            <a:r>
              <a:rPr lang="fr-BE" dirty="0"/>
              <a:t> from </a:t>
            </a:r>
            <a:r>
              <a:rPr lang="fr-BE" dirty="0" err="1"/>
              <a:t>delivering</a:t>
            </a:r>
            <a:r>
              <a:rPr lang="fr-BE" dirty="0"/>
              <a:t> all modules</a:t>
            </a:r>
          </a:p>
          <a:p>
            <a:pPr marL="342900" indent="-342900">
              <a:buFontTx/>
              <a:buChar char="-"/>
            </a:pPr>
            <a:r>
              <a:rPr lang="fr-BE" dirty="0"/>
              <a:t>HOL are </a:t>
            </a:r>
            <a:r>
              <a:rPr lang="fr-BE" dirty="0" err="1"/>
              <a:t>somehow</a:t>
            </a:r>
            <a:r>
              <a:rPr lang="fr-BE" dirty="0"/>
              <a:t> </a:t>
            </a:r>
            <a:r>
              <a:rPr lang="fr-BE" dirty="0" err="1"/>
              <a:t>depending</a:t>
            </a:r>
            <a:r>
              <a:rPr lang="fr-BE" dirty="0"/>
              <a:t> on </a:t>
            </a:r>
            <a:r>
              <a:rPr lang="fr-BE" dirty="0" err="1"/>
              <a:t>each</a:t>
            </a:r>
            <a:r>
              <a:rPr lang="fr-BE" dirty="0"/>
              <a:t> </a:t>
            </a:r>
            <a:r>
              <a:rPr lang="fr-BE" dirty="0" err="1"/>
              <a:t>other</a:t>
            </a:r>
            <a:r>
              <a:rPr lang="fr-BE" dirty="0"/>
              <a:t>, </a:t>
            </a:r>
            <a:r>
              <a:rPr lang="fr-BE" dirty="0" err="1"/>
              <a:t>starting</a:t>
            </a:r>
            <a:r>
              <a:rPr lang="fr-BE" dirty="0"/>
              <a:t> from the IAC-</a:t>
            </a:r>
            <a:r>
              <a:rPr lang="fr-BE" dirty="0" err="1"/>
              <a:t>lab</a:t>
            </a:r>
            <a:r>
              <a:rPr lang="fr-BE" dirty="0"/>
              <a:t>, </a:t>
            </a:r>
            <a:r>
              <a:rPr lang="fr-BE" dirty="0" err="1"/>
              <a:t>where</a:t>
            </a:r>
            <a:r>
              <a:rPr lang="fr-BE" dirty="0"/>
              <a:t> </a:t>
            </a:r>
            <a:r>
              <a:rPr lang="fr-BE" dirty="0" err="1"/>
              <a:t>students</a:t>
            </a:r>
            <a:r>
              <a:rPr lang="fr-BE" dirty="0"/>
              <a:t> deploy the VM-</a:t>
            </a:r>
            <a:r>
              <a:rPr lang="fr-BE" dirty="0" err="1"/>
              <a:t>based</a:t>
            </a:r>
            <a:r>
              <a:rPr lang="fr-BE" dirty="0"/>
              <a:t> source </a:t>
            </a:r>
            <a:r>
              <a:rPr lang="fr-BE" dirty="0" err="1"/>
              <a:t>environment</a:t>
            </a:r>
            <a:r>
              <a:rPr lang="fr-BE" dirty="0"/>
              <a:t>, </a:t>
            </a:r>
            <a:r>
              <a:rPr lang="fr-BE" dirty="0" err="1"/>
              <a:t>moving</a:t>
            </a:r>
            <a:r>
              <a:rPr lang="fr-BE" dirty="0"/>
              <a:t> to </a:t>
            </a:r>
            <a:r>
              <a:rPr lang="fr-BE" dirty="0" err="1"/>
              <a:t>WebApps</a:t>
            </a:r>
            <a:r>
              <a:rPr lang="fr-BE" dirty="0"/>
              <a:t>, SQL PaaS, Docker, Azure Container </a:t>
            </a:r>
            <a:r>
              <a:rPr lang="fr-BE" dirty="0" err="1"/>
              <a:t>Registry</a:t>
            </a:r>
            <a:r>
              <a:rPr lang="fr-BE" dirty="0"/>
              <a:t>, running Azure Container Instance, and </a:t>
            </a:r>
            <a:r>
              <a:rPr lang="fr-BE" dirty="0" err="1"/>
              <a:t>ultimately</a:t>
            </a:r>
            <a:r>
              <a:rPr lang="fr-BE" dirty="0"/>
              <a:t> Azure Container Services </a:t>
            </a:r>
            <a:r>
              <a:rPr lang="fr-BE" dirty="0" err="1"/>
              <a:t>with</a:t>
            </a:r>
            <a:r>
              <a:rPr lang="fr-BE" dirty="0"/>
              <a:t> </a:t>
            </a:r>
            <a:r>
              <a:rPr lang="fr-BE" dirty="0" err="1"/>
              <a:t>Kubernetes</a:t>
            </a:r>
            <a:r>
              <a:rPr lang="fr-BE" dirty="0"/>
              <a:t>. (</a:t>
            </a:r>
            <a:r>
              <a:rPr lang="fr-BE" dirty="0" err="1"/>
              <a:t>only</a:t>
            </a:r>
            <a:r>
              <a:rPr lang="fr-BE" dirty="0"/>
              <a:t> </a:t>
            </a:r>
            <a:r>
              <a:rPr lang="fr-BE" dirty="0" err="1"/>
              <a:t>labs</a:t>
            </a:r>
            <a:r>
              <a:rPr lang="fr-BE" dirty="0"/>
              <a:t> </a:t>
            </a:r>
            <a:r>
              <a:rPr lang="fr-BE" dirty="0" err="1"/>
              <a:t>that</a:t>
            </a:r>
            <a:r>
              <a:rPr lang="fr-BE" dirty="0"/>
              <a:t> </a:t>
            </a:r>
            <a:r>
              <a:rPr lang="fr-BE" dirty="0" err="1"/>
              <a:t>could</a:t>
            </a:r>
            <a:r>
              <a:rPr lang="fr-BE" dirty="0"/>
              <a:t> </a:t>
            </a:r>
            <a:r>
              <a:rPr lang="fr-BE" dirty="0" err="1"/>
              <a:t>be</a:t>
            </a:r>
            <a:r>
              <a:rPr lang="fr-BE" dirty="0"/>
              <a:t> </a:t>
            </a:r>
            <a:r>
              <a:rPr lang="fr-BE" dirty="0" err="1"/>
              <a:t>skipped</a:t>
            </a:r>
            <a:r>
              <a:rPr lang="fr-BE" dirty="0"/>
              <a:t> are </a:t>
            </a:r>
            <a:r>
              <a:rPr lang="fr-BE" dirty="0" err="1"/>
              <a:t>WebApps</a:t>
            </a:r>
            <a:r>
              <a:rPr lang="fr-BE" dirty="0"/>
              <a:t> and AKS)</a:t>
            </a:r>
          </a:p>
          <a:p>
            <a:pPr marL="342900" indent="-342900">
              <a:buFontTx/>
              <a:buChar char="-"/>
            </a:pPr>
            <a:r>
              <a:rPr lang="fr-BE" dirty="0"/>
              <a:t>The HOL solution </a:t>
            </a:r>
            <a:r>
              <a:rPr lang="fr-BE" dirty="0" err="1"/>
              <a:t>is</a:t>
            </a:r>
            <a:r>
              <a:rPr lang="fr-BE" dirty="0"/>
              <a:t> </a:t>
            </a:r>
            <a:r>
              <a:rPr lang="fr-BE" dirty="0" err="1"/>
              <a:t>based</a:t>
            </a:r>
            <a:r>
              <a:rPr lang="fr-BE" dirty="0"/>
              <a:t> on a ASP.NET </a:t>
            </a:r>
            <a:r>
              <a:rPr lang="fr-BE" dirty="0" err="1"/>
              <a:t>Core</a:t>
            </a:r>
            <a:r>
              <a:rPr lang="fr-BE" dirty="0"/>
              <a:t> app « </a:t>
            </a:r>
            <a:r>
              <a:rPr lang="fr-BE" dirty="0" err="1"/>
              <a:t>SimplCommerce</a:t>
            </a:r>
            <a:r>
              <a:rPr lang="fr-BE" dirty="0"/>
              <a:t> » (Open Source), </a:t>
            </a:r>
            <a:r>
              <a:rPr lang="fr-BE" dirty="0" err="1"/>
              <a:t>using</a:t>
            </a:r>
            <a:r>
              <a:rPr lang="fr-BE" dirty="0"/>
              <a:t> SQL </a:t>
            </a:r>
            <a:r>
              <a:rPr lang="fr-BE" dirty="0" err="1"/>
              <a:t>Database</a:t>
            </a:r>
            <a:endParaRPr lang="fr-BE" dirty="0"/>
          </a:p>
        </p:txBody>
      </p:sp>
    </p:spTree>
    <p:extLst>
      <p:ext uri="{BB962C8B-B14F-4D97-AF65-F5344CB8AC3E}">
        <p14:creationId xmlns:p14="http://schemas.microsoft.com/office/powerpoint/2010/main" val="30462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1B9A8B-47A6-45E5-9E67-A96447127B75}"/>
              </a:ext>
            </a:extLst>
          </p:cNvPr>
          <p:cNvSpPr>
            <a:spLocks noGrp="1"/>
          </p:cNvSpPr>
          <p:nvPr>
            <p:ph type="title"/>
          </p:nvPr>
        </p:nvSpPr>
        <p:spPr/>
        <p:txBody>
          <a:bodyPr>
            <a:normAutofit fontScale="90000"/>
          </a:bodyPr>
          <a:lstStyle/>
          <a:p>
            <a:r>
              <a:rPr lang="en-US" sz="3600" dirty="0"/>
              <a:t>Easy Guide to Quickly Migrating Data</a:t>
            </a:r>
            <a:endParaRPr lang="en-GB" sz="3600" dirty="0"/>
          </a:p>
        </p:txBody>
      </p:sp>
      <p:sp>
        <p:nvSpPr>
          <p:cNvPr id="2" name="Subtitle 1">
            <a:extLst>
              <a:ext uri="{FF2B5EF4-FFF2-40B4-BE49-F238E27FC236}">
                <a16:creationId xmlns:a16="http://schemas.microsoft.com/office/drawing/2014/main" id="{AF6B89D0-FA96-4FD5-A830-17D89F3F156F}"/>
              </a:ext>
            </a:extLst>
          </p:cNvPr>
          <p:cNvSpPr>
            <a:spLocks noGrp="1"/>
          </p:cNvSpPr>
          <p:nvPr>
            <p:ph type="subTitle" idx="27"/>
          </p:nvPr>
        </p:nvSpPr>
        <p:spPr/>
        <p:txBody>
          <a:bodyPr/>
          <a:lstStyle/>
          <a:p>
            <a:endParaRPr lang="fr-BE"/>
          </a:p>
        </p:txBody>
      </p:sp>
      <p:graphicFrame>
        <p:nvGraphicFramePr>
          <p:cNvPr id="4" name="Content Placeholder 3">
            <a:extLst>
              <a:ext uri="{FF2B5EF4-FFF2-40B4-BE49-F238E27FC236}">
                <a16:creationId xmlns:a16="http://schemas.microsoft.com/office/drawing/2014/main" id="{6A5A31D1-FD14-4F95-9EF7-D2D8627003C8}"/>
              </a:ext>
            </a:extLst>
          </p:cNvPr>
          <p:cNvGraphicFramePr>
            <a:graphicFrameLocks noGrp="1"/>
          </p:cNvGraphicFramePr>
          <p:nvPr>
            <p:ph idx="4294967295"/>
            <p:extLst>
              <p:ext uri="{D42A27DB-BD31-4B8C-83A1-F6EECF244321}">
                <p14:modId xmlns:p14="http://schemas.microsoft.com/office/powerpoint/2010/main" val="3724914612"/>
              </p:ext>
            </p:extLst>
          </p:nvPr>
        </p:nvGraphicFramePr>
        <p:xfrm>
          <a:off x="306387" y="1935163"/>
          <a:ext cx="11579225" cy="3932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619780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50" dirty="0"/>
              <a:t>Easy migration – Other SQL Components: SSIS / SSAS / SSRS</a:t>
            </a:r>
          </a:p>
        </p:txBody>
      </p:sp>
      <p:sp>
        <p:nvSpPr>
          <p:cNvPr id="3" name="Text Placeholder 2"/>
          <p:cNvSpPr>
            <a:spLocks noGrp="1"/>
          </p:cNvSpPr>
          <p:nvPr>
            <p:ph type="body" sz="quarter" idx="10"/>
          </p:nvPr>
        </p:nvSpPr>
        <p:spPr/>
        <p:txBody>
          <a:bodyPr/>
          <a:lstStyle/>
          <a:p>
            <a:r>
              <a:rPr lang="en-US" sz="2000" dirty="0"/>
              <a:t>Will </a:t>
            </a:r>
            <a:r>
              <a:rPr lang="en-US" sz="2000" b="1" dirty="0"/>
              <a:t>not be installed</a:t>
            </a:r>
            <a:r>
              <a:rPr lang="en-US" sz="2000" dirty="0"/>
              <a:t> side-by-side with SQL Managed Instance!!</a:t>
            </a:r>
          </a:p>
          <a:p>
            <a:endParaRPr lang="en-US" sz="2000" dirty="0"/>
          </a:p>
          <a:p>
            <a:pPr marL="342900" indent="-342900">
              <a:buFont typeface="Wingdings" panose="05000000000000000000" pitchFamily="2" charset="2"/>
              <a:buChar char="§"/>
            </a:pPr>
            <a:r>
              <a:rPr lang="en-US" sz="2000" dirty="0"/>
              <a:t>Recommendation: </a:t>
            </a:r>
          </a:p>
          <a:p>
            <a:pPr marL="342900" indent="-342900">
              <a:buFont typeface="Wingdings" panose="05000000000000000000" pitchFamily="2" charset="2"/>
              <a:buChar char="§"/>
            </a:pPr>
            <a:r>
              <a:rPr lang="en-US" sz="2000" b="1" dirty="0">
                <a:solidFill>
                  <a:schemeClr val="tx2"/>
                </a:solidFill>
              </a:rPr>
              <a:t>move to PaaS model</a:t>
            </a:r>
          </a:p>
          <a:p>
            <a:pPr marL="784338" lvl="1" indent="-560241">
              <a:buFont typeface="Wingdings" panose="05000000000000000000" pitchFamily="2" charset="2"/>
              <a:buChar char="§"/>
            </a:pPr>
            <a:r>
              <a:rPr lang="en-US" dirty="0"/>
              <a:t>Migrate your SSIS packages to new SSIS on Azure Data Factory (PaaS service)</a:t>
            </a:r>
          </a:p>
          <a:p>
            <a:pPr marL="327138" indent="-560241">
              <a:buFont typeface="Wingdings" panose="05000000000000000000" pitchFamily="2" charset="2"/>
              <a:buChar char="§"/>
            </a:pPr>
            <a:r>
              <a:rPr lang="en-US" dirty="0"/>
              <a:t>Migrate your OLAP models to Azure Analysis Services</a:t>
            </a:r>
          </a:p>
          <a:p>
            <a:pPr marL="342900" indent="-342900">
              <a:buFont typeface="Wingdings" panose="05000000000000000000" pitchFamily="2" charset="2"/>
              <a:buChar char="§"/>
            </a:pPr>
            <a:r>
              <a:rPr lang="en-US" sz="2000" dirty="0"/>
              <a:t>… or run these services in </a:t>
            </a:r>
            <a:r>
              <a:rPr lang="en-US" sz="2000" dirty="0">
                <a:solidFill>
                  <a:schemeClr val="tx2"/>
                </a:solidFill>
              </a:rPr>
              <a:t>Azure virtual machines</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For SSRS: run in a </a:t>
            </a:r>
            <a:r>
              <a:rPr lang="en-US" sz="2000" dirty="0">
                <a:solidFill>
                  <a:schemeClr val="tx2"/>
                </a:solidFill>
              </a:rPr>
              <a:t>virtual machine</a:t>
            </a:r>
            <a:r>
              <a:rPr lang="en-US" sz="2000" dirty="0"/>
              <a:t>, or switch to </a:t>
            </a:r>
            <a:r>
              <a:rPr lang="en-US" sz="2000" dirty="0">
                <a:solidFill>
                  <a:schemeClr val="tx2"/>
                </a:solidFill>
              </a:rPr>
              <a:t>Power BI</a:t>
            </a:r>
          </a:p>
        </p:txBody>
      </p:sp>
    </p:spTree>
    <p:custDataLst>
      <p:tags r:id="rId1"/>
    </p:custDataLst>
    <p:extLst>
      <p:ext uri="{BB962C8B-B14F-4D97-AF65-F5344CB8AC3E}">
        <p14:creationId xmlns:p14="http://schemas.microsoft.com/office/powerpoint/2010/main" val="2868304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0FAB6-2294-470C-B82F-5783B43DC019}"/>
              </a:ext>
            </a:extLst>
          </p:cNvPr>
          <p:cNvSpPr>
            <a:spLocks noGrp="1"/>
          </p:cNvSpPr>
          <p:nvPr>
            <p:ph type="title"/>
          </p:nvPr>
        </p:nvSpPr>
        <p:spPr/>
        <p:txBody>
          <a:bodyPr>
            <a:noAutofit/>
          </a:bodyPr>
          <a:lstStyle/>
          <a:p>
            <a:r>
              <a:rPr lang="fr-BE" sz="2800" dirty="0" err="1"/>
              <a:t>Integration</a:t>
            </a:r>
            <a:r>
              <a:rPr lang="fr-BE" sz="2800" dirty="0"/>
              <a:t> Runtime for SSIS</a:t>
            </a:r>
          </a:p>
        </p:txBody>
      </p:sp>
      <p:sp>
        <p:nvSpPr>
          <p:cNvPr id="3" name="Text Placeholder 2">
            <a:extLst>
              <a:ext uri="{FF2B5EF4-FFF2-40B4-BE49-F238E27FC236}">
                <a16:creationId xmlns:a16="http://schemas.microsoft.com/office/drawing/2014/main" id="{00CFD453-F995-466A-A053-22F4DDEA6613}"/>
              </a:ext>
            </a:extLst>
          </p:cNvPr>
          <p:cNvSpPr>
            <a:spLocks noGrp="1"/>
          </p:cNvSpPr>
          <p:nvPr>
            <p:ph type="body" sz="quarter" idx="10"/>
          </p:nvPr>
        </p:nvSpPr>
        <p:spPr>
          <a:xfrm>
            <a:off x="6858002" y="1435497"/>
            <a:ext cx="4744717" cy="2308324"/>
          </a:xfrm>
        </p:spPr>
        <p:txBody>
          <a:bodyPr/>
          <a:lstStyle/>
          <a:p>
            <a:pPr marL="0" indent="0">
              <a:buNone/>
            </a:pPr>
            <a:r>
              <a:rPr lang="en-US" sz="2400" dirty="0">
                <a:solidFill>
                  <a:schemeClr val="tx1"/>
                </a:solidFill>
              </a:rPr>
              <a:t>Managed Cloud Environment </a:t>
            </a:r>
            <a:r>
              <a:rPr lang="en-US" sz="1600" dirty="0">
                <a:solidFill>
                  <a:schemeClr val="tx1"/>
                </a:solidFill>
              </a:rPr>
              <a:t> </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Pick number of nodes &amp; node size, resize later if needed</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tx1"/>
                </a:solidFill>
              </a:rPr>
              <a:t>Compatible </a:t>
            </a:r>
            <a:r>
              <a:rPr lang="en-US" sz="1600" dirty="0">
                <a:solidFill>
                  <a:schemeClr val="tx1"/>
                </a:solidFill>
              </a:rPr>
              <a:t> </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Same SSIS runtime across Windows, Linux, Azure Cloud</a:t>
            </a:r>
          </a:p>
          <a:p>
            <a:pPr marL="0" indent="0">
              <a:buNone/>
            </a:pPr>
            <a:endParaRPr lang="en-US" sz="2400" dirty="0">
              <a:solidFill>
                <a:schemeClr val="tx1"/>
              </a:solidFill>
            </a:endParaRPr>
          </a:p>
          <a:p>
            <a:pPr marL="0" indent="0">
              <a:buNone/>
            </a:pPr>
            <a:r>
              <a:rPr lang="en-US" sz="2400" dirty="0">
                <a:solidFill>
                  <a:schemeClr val="tx1"/>
                </a:solidFill>
              </a:rPr>
              <a:t>SSIS + SQL Server    </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SQL DB Managed instance + SSIS in cloud</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Access on premises data via </a:t>
            </a:r>
            <a:r>
              <a:rPr lang="en-US" sz="1600" dirty="0" err="1">
                <a:solidFill>
                  <a:schemeClr val="tx1"/>
                </a:solidFill>
                <a:latin typeface="Segoe UI Semilight" panose="020B0402040204020203" pitchFamily="34" charset="0"/>
                <a:cs typeface="Segoe UI Semilight" panose="020B0402040204020203" pitchFamily="34" charset="0"/>
              </a:rPr>
              <a:t>VNet</a:t>
            </a:r>
            <a:endParaRPr lang="en-US" sz="1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2400" dirty="0">
              <a:solidFill>
                <a:schemeClr val="tx1"/>
              </a:solidFill>
            </a:endParaRPr>
          </a:p>
          <a:p>
            <a:pPr marL="0" indent="0">
              <a:buNone/>
            </a:pPr>
            <a:r>
              <a:rPr lang="en-US" sz="2400" dirty="0">
                <a:solidFill>
                  <a:schemeClr val="tx1"/>
                </a:solidFill>
              </a:rPr>
              <a:t>Get Started</a:t>
            </a:r>
            <a:endParaRPr lang="en-US" sz="1600" dirty="0">
              <a:solidFill>
                <a:schemeClr val="tx1"/>
              </a:solidFill>
            </a:endParaRP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Hourly pricing (no SQL Server license required)</a:t>
            </a:r>
          </a:p>
          <a:p>
            <a:pPr marL="0" indent="0">
              <a:buNone/>
            </a:pPr>
            <a:r>
              <a:rPr lang="en-US" sz="1600" dirty="0">
                <a:solidFill>
                  <a:schemeClr val="tx1"/>
                </a:solidFill>
                <a:latin typeface="Segoe UI Semilight" panose="020B0402040204020203" pitchFamily="34" charset="0"/>
                <a:cs typeface="Segoe UI Semilight" panose="020B0402040204020203" pitchFamily="34" charset="0"/>
              </a:rPr>
              <a:t>Use existing license (coming soon)</a:t>
            </a:r>
          </a:p>
          <a:p>
            <a:pPr marL="0" indent="0">
              <a:buNone/>
            </a:pPr>
            <a:endParaRPr lang="en-US" sz="1400" dirty="0">
              <a:solidFill>
                <a:schemeClr val="tx1"/>
              </a:solidFill>
            </a:endParaRPr>
          </a:p>
        </p:txBody>
      </p:sp>
      <p:sp>
        <p:nvSpPr>
          <p:cNvPr id="7" name="Freeform 5">
            <a:extLst>
              <a:ext uri="{FF2B5EF4-FFF2-40B4-BE49-F238E27FC236}">
                <a16:creationId xmlns:a16="http://schemas.microsoft.com/office/drawing/2014/main" id="{EB82149E-A69B-408C-8D11-755019A64F90}"/>
              </a:ext>
            </a:extLst>
          </p:cNvPr>
          <p:cNvSpPr>
            <a:spLocks noChangeAspect="1"/>
          </p:cNvSpPr>
          <p:nvPr/>
        </p:nvSpPr>
        <p:spPr bwMode="black">
          <a:xfrm>
            <a:off x="2137352" y="1748437"/>
            <a:ext cx="3196647" cy="199368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solidFill>
          </a:ln>
        </p:spPr>
        <p:txBody>
          <a:bodyPr vert="horz" wrap="square" lIns="121853" tIns="60926" rIns="121853" bIns="60926" numCol="1" anchor="t" anchorCtr="0" compatLnSpc="1">
            <a:prstTxWarp prst="textNoShape">
              <a:avLst/>
            </a:prstTxWarp>
          </a:bodyPr>
          <a:lstStyle/>
          <a:p>
            <a:pPr defTabSz="609168">
              <a:defRPr/>
            </a:pPr>
            <a:endParaRPr lang="en-US" sz="1175" dirty="0">
              <a:solidFill>
                <a:srgbClr val="404040"/>
              </a:solidFill>
              <a:latin typeface="Segoe UI"/>
            </a:endParaRPr>
          </a:p>
        </p:txBody>
      </p:sp>
      <p:pic>
        <p:nvPicPr>
          <p:cNvPr id="8" name="Picture 7">
            <a:extLst>
              <a:ext uri="{FF2B5EF4-FFF2-40B4-BE49-F238E27FC236}">
                <a16:creationId xmlns:a16="http://schemas.microsoft.com/office/drawing/2014/main" id="{27E93176-11E0-4035-85C8-EE57568244E0}"/>
              </a:ext>
            </a:extLst>
          </p:cNvPr>
          <p:cNvPicPr>
            <a:picLocks noChangeAspect="1"/>
          </p:cNvPicPr>
          <p:nvPr/>
        </p:nvPicPr>
        <p:blipFill>
          <a:blip r:embed="rId4">
            <a:biLevel thresh="50000"/>
          </a:blip>
          <a:stretch>
            <a:fillRect/>
          </a:stretch>
        </p:blipFill>
        <p:spPr>
          <a:xfrm>
            <a:off x="494139" y="3667151"/>
            <a:ext cx="1352427" cy="1676447"/>
          </a:xfrm>
          <a:prstGeom prst="rect">
            <a:avLst/>
          </a:prstGeom>
        </p:spPr>
      </p:pic>
      <p:sp>
        <p:nvSpPr>
          <p:cNvPr id="9" name="Arc 8">
            <a:extLst>
              <a:ext uri="{FF2B5EF4-FFF2-40B4-BE49-F238E27FC236}">
                <a16:creationId xmlns:a16="http://schemas.microsoft.com/office/drawing/2014/main" id="{B263C7AF-7874-4F83-BE75-B1A0E8F7E9B4}"/>
              </a:ext>
            </a:extLst>
          </p:cNvPr>
          <p:cNvSpPr/>
          <p:nvPr/>
        </p:nvSpPr>
        <p:spPr>
          <a:xfrm rot="14106039">
            <a:off x="1016427" y="1522481"/>
            <a:ext cx="2526668" cy="3563918"/>
          </a:xfrm>
          <a:prstGeom prst="arc">
            <a:avLst>
              <a:gd name="adj1" fmla="val 16200000"/>
              <a:gd name="adj2" fmla="val 6609370"/>
            </a:avLst>
          </a:prstGeom>
          <a:ln w="28575">
            <a:solidFill>
              <a:srgbClr val="0093FF"/>
            </a:solidFill>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353535"/>
              </a:solidFill>
              <a:latin typeface="Segoe UI Semilight"/>
            </a:endParaRPr>
          </a:p>
        </p:txBody>
      </p:sp>
      <p:sp>
        <p:nvSpPr>
          <p:cNvPr id="11" name="Rectangle: Rounded Corners 10">
            <a:extLst>
              <a:ext uri="{FF2B5EF4-FFF2-40B4-BE49-F238E27FC236}">
                <a16:creationId xmlns:a16="http://schemas.microsoft.com/office/drawing/2014/main" id="{FDF04D4C-4D88-48C4-A35D-5F8DA928F804}"/>
              </a:ext>
            </a:extLst>
          </p:cNvPr>
          <p:cNvSpPr/>
          <p:nvPr/>
        </p:nvSpPr>
        <p:spPr bwMode="auto">
          <a:xfrm>
            <a:off x="393634" y="2432052"/>
            <a:ext cx="1598325" cy="472481"/>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gradFill>
                  <a:gsLst>
                    <a:gs pos="0">
                      <a:srgbClr val="FFFFFF"/>
                    </a:gs>
                    <a:gs pos="100000">
                      <a:srgbClr val="FFFFFF"/>
                    </a:gs>
                  </a:gsLst>
                  <a:lin ang="5400000" scaled="0"/>
                </a:gradFill>
                <a:latin typeface="Segoe UI Semilight"/>
                <a:ea typeface="Segoe UI" pitchFamily="34" charset="0"/>
                <a:cs typeface="Segoe UI" pitchFamily="34" charset="0"/>
              </a:rPr>
              <a:t>SSIS Project</a:t>
            </a:r>
          </a:p>
        </p:txBody>
      </p:sp>
      <p:sp>
        <p:nvSpPr>
          <p:cNvPr id="12" name="Rectangle 11">
            <a:extLst>
              <a:ext uri="{FF2B5EF4-FFF2-40B4-BE49-F238E27FC236}">
                <a16:creationId xmlns:a16="http://schemas.microsoft.com/office/drawing/2014/main" id="{188F25D9-4BE1-48C2-AB9B-A5ACA55DA1FD}"/>
              </a:ext>
            </a:extLst>
          </p:cNvPr>
          <p:cNvSpPr/>
          <p:nvPr/>
        </p:nvSpPr>
        <p:spPr bwMode="auto">
          <a:xfrm>
            <a:off x="3387663" y="3012759"/>
            <a:ext cx="910616" cy="61454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1242327">
              <a:defRPr/>
            </a:pPr>
            <a:r>
              <a:rPr lang="en-US" sz="1175" b="1" dirty="0">
                <a:gradFill>
                  <a:gsLst>
                    <a:gs pos="0">
                      <a:srgbClr val="FFFFFF"/>
                    </a:gs>
                    <a:gs pos="100000">
                      <a:srgbClr val="FFFFFF"/>
                    </a:gs>
                  </a:gsLst>
                  <a:lin ang="5400000" scaled="0"/>
                </a:gradFill>
                <a:latin typeface="Segoe UI"/>
                <a:ea typeface="Segoe UI" pitchFamily="34" charset="0"/>
                <a:cs typeface="Segoe UI" pitchFamily="34" charset="0"/>
              </a:rPr>
              <a:t>Azure</a:t>
            </a:r>
            <a:r>
              <a:rPr lang="en-US" sz="1175"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1242327">
              <a:defRPr/>
            </a:pPr>
            <a:r>
              <a:rPr lang="en-US" sz="1175" dirty="0">
                <a:gradFill>
                  <a:gsLst>
                    <a:gs pos="0">
                      <a:srgbClr val="FFFFFF"/>
                    </a:gs>
                    <a:gs pos="100000">
                      <a:srgbClr val="FFFFFF"/>
                    </a:gs>
                  </a:gsLst>
                  <a:lin ang="5400000" scaled="0"/>
                </a:gradFill>
                <a:latin typeface="Segoe UI"/>
                <a:ea typeface="Segoe UI" pitchFamily="34" charset="0"/>
                <a:cs typeface="Segoe UI" pitchFamily="34" charset="0"/>
              </a:rPr>
              <a:t>Integration </a:t>
            </a:r>
          </a:p>
          <a:p>
            <a:pPr algn="ctr" defTabSz="1242327">
              <a:defRPr/>
            </a:pPr>
            <a:r>
              <a:rPr lang="en-US" sz="1175" dirty="0">
                <a:gradFill>
                  <a:gsLst>
                    <a:gs pos="0">
                      <a:srgbClr val="FFFFFF"/>
                    </a:gs>
                    <a:gs pos="100000">
                      <a:srgbClr val="FFFFFF"/>
                    </a:gs>
                  </a:gsLst>
                  <a:lin ang="5400000" scaled="0"/>
                </a:gradFill>
                <a:latin typeface="Segoe UI"/>
                <a:ea typeface="Segoe UI" pitchFamily="34" charset="0"/>
                <a:cs typeface="Segoe UI" pitchFamily="34" charset="0"/>
              </a:rPr>
              <a:t>Runtime </a:t>
            </a:r>
          </a:p>
        </p:txBody>
      </p:sp>
    </p:spTree>
    <p:custDataLst>
      <p:tags r:id="rId1"/>
    </p:custDataLst>
    <p:extLst>
      <p:ext uri="{BB962C8B-B14F-4D97-AF65-F5344CB8AC3E}">
        <p14:creationId xmlns:p14="http://schemas.microsoft.com/office/powerpoint/2010/main" val="38069146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3600" dirty="0"/>
              <a:t>Section </a:t>
            </a:r>
            <a:r>
              <a:rPr lang="fr-BE" sz="3600" dirty="0" err="1"/>
              <a:t>Take-Aways</a:t>
            </a:r>
            <a:endParaRPr lang="fr-BE" sz="360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Azure </a:t>
            </a:r>
            <a:r>
              <a:rPr lang="fr-BE" dirty="0" err="1"/>
              <a:t>offers</a:t>
            </a:r>
            <a:r>
              <a:rPr lang="fr-BE" dirty="0"/>
              <a:t> </a:t>
            </a:r>
            <a:r>
              <a:rPr lang="fr-BE" dirty="0" err="1"/>
              <a:t>different</a:t>
            </a:r>
            <a:r>
              <a:rPr lang="fr-BE" dirty="0"/>
              <a:t> SQL </a:t>
            </a:r>
            <a:r>
              <a:rPr lang="fr-BE" dirty="0" err="1"/>
              <a:t>flavors</a:t>
            </a:r>
            <a:r>
              <a:rPr lang="fr-BE" dirty="0"/>
              <a:t>, </a:t>
            </a:r>
            <a:r>
              <a:rPr lang="fr-BE" dirty="0" err="1"/>
              <a:t>both</a:t>
            </a:r>
            <a:r>
              <a:rPr lang="fr-BE" dirty="0"/>
              <a:t> in IaaS and PaaS</a:t>
            </a:r>
            <a:br>
              <a:rPr lang="fr-BE" dirty="0"/>
            </a:br>
            <a:endParaRPr lang="fr-BE" dirty="0"/>
          </a:p>
          <a:p>
            <a:pPr marL="514350" indent="-514350">
              <a:buClr>
                <a:srgbClr val="0070C0"/>
              </a:buClr>
              <a:buAutoNum type="arabicPeriod"/>
            </a:pPr>
            <a:r>
              <a:rPr lang="fr-BE" dirty="0" err="1"/>
              <a:t>Recommendation</a:t>
            </a:r>
            <a:r>
              <a:rPr lang="fr-BE" dirty="0"/>
              <a:t> to move to SQL Azure (PaaS), or SQL Azure </a:t>
            </a:r>
            <a:r>
              <a:rPr lang="fr-BE" dirty="0" err="1"/>
              <a:t>Managed</a:t>
            </a:r>
            <a:r>
              <a:rPr lang="fr-BE" dirty="0"/>
              <a:t> Instance (PaaS)</a:t>
            </a:r>
            <a:br>
              <a:rPr lang="fr-BE" dirty="0"/>
            </a:br>
            <a:endParaRPr lang="fr-BE" dirty="0"/>
          </a:p>
          <a:p>
            <a:pPr marL="514350" indent="-514350">
              <a:buClr>
                <a:srgbClr val="0070C0"/>
              </a:buClr>
              <a:buAutoNum type="arabicPeriod"/>
            </a:pPr>
            <a:r>
              <a:rPr lang="fr-BE" dirty="0"/>
              <a:t>SQL Data can </a:t>
            </a:r>
            <a:r>
              <a:rPr lang="fr-BE" dirty="0" err="1"/>
              <a:t>be</a:t>
            </a:r>
            <a:r>
              <a:rPr lang="fr-BE" dirty="0"/>
              <a:t> </a:t>
            </a:r>
            <a:r>
              <a:rPr lang="fr-BE" dirty="0" err="1"/>
              <a:t>migrated</a:t>
            </a:r>
            <a:r>
              <a:rPr lang="fr-BE" dirty="0"/>
              <a:t> in </a:t>
            </a:r>
            <a:r>
              <a:rPr lang="fr-BE" dirty="0" err="1"/>
              <a:t>several</a:t>
            </a:r>
            <a:r>
              <a:rPr lang="fr-BE" dirty="0"/>
              <a:t> </a:t>
            </a:r>
            <a:r>
              <a:rPr lang="fr-BE" dirty="0" err="1"/>
              <a:t>ways</a:t>
            </a:r>
            <a:r>
              <a:rPr lang="fr-BE" dirty="0"/>
              <a:t>, </a:t>
            </a:r>
            <a:r>
              <a:rPr lang="fr-BE" dirty="0" err="1"/>
              <a:t>depending</a:t>
            </a:r>
            <a:r>
              <a:rPr lang="fr-BE" dirty="0"/>
              <a:t> on source and </a:t>
            </a:r>
            <a:r>
              <a:rPr lang="fr-BE" dirty="0" err="1"/>
              <a:t>target</a:t>
            </a:r>
            <a:r>
              <a:rPr lang="fr-BE" dirty="0"/>
              <a:t> </a:t>
            </a:r>
            <a:r>
              <a:rPr lang="fr-BE" dirty="0" err="1"/>
              <a:t>environment</a:t>
            </a:r>
            <a:r>
              <a:rPr lang="fr-BE" dirty="0"/>
              <a:t> and </a:t>
            </a:r>
            <a:r>
              <a:rPr lang="fr-BE" dirty="0" err="1"/>
              <a:t>requirements</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Azure App Services (</a:t>
            </a:r>
            <a:r>
              <a:rPr kumimoji="0" lang="en-US" sz="4000" b="1" i="0" u="none" strike="noStrike" kern="1200" cap="none" spc="-100" normalizeH="0" baseline="0" noProof="0" dirty="0" err="1">
                <a:ln>
                  <a:noFill/>
                </a:ln>
                <a:solidFill>
                  <a:srgbClr val="3C3C41"/>
                </a:solidFill>
                <a:effectLst/>
                <a:uLnTx/>
                <a:uFillTx/>
                <a:latin typeface="Segoe UI Semibold" charset="0"/>
                <a:cs typeface="Segoe UI Semibold" charset="0"/>
              </a:rPr>
              <a:t>WebApps</a:t>
            </a: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308135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Whenever</a:t>
            </a:r>
            <a:r>
              <a:rPr lang="fr-BE" dirty="0"/>
              <a:t> </a:t>
            </a:r>
            <a:r>
              <a:rPr lang="fr-BE" dirty="0" err="1"/>
              <a:t>you</a:t>
            </a:r>
            <a:r>
              <a:rPr lang="fr-BE" dirty="0"/>
              <a:t> </a:t>
            </a:r>
            <a:r>
              <a:rPr lang="fr-BE" dirty="0" err="1"/>
              <a:t>detect</a:t>
            </a:r>
            <a:r>
              <a:rPr lang="fr-BE" dirty="0"/>
              <a:t> </a:t>
            </a:r>
            <a:r>
              <a:rPr lang="fr-BE" dirty="0" err="1"/>
              <a:t>any</a:t>
            </a:r>
            <a:r>
              <a:rPr lang="fr-BE" dirty="0"/>
              <a:t> </a:t>
            </a:r>
            <a:r>
              <a:rPr lang="fr-BE" dirty="0" err="1"/>
              <a:t>mistakes</a:t>
            </a:r>
            <a:r>
              <a:rPr lang="fr-BE" dirty="0"/>
              <a:t>, issues, </a:t>
            </a:r>
            <a:r>
              <a:rPr lang="fr-BE" dirty="0" err="1"/>
              <a:t>wrong</a:t>
            </a:r>
            <a:r>
              <a:rPr lang="fr-BE" dirty="0"/>
              <a:t> </a:t>
            </a:r>
            <a:r>
              <a:rPr lang="fr-BE" dirty="0" err="1"/>
              <a:t>wordings</a:t>
            </a:r>
            <a:r>
              <a:rPr lang="fr-BE" dirty="0"/>
              <a:t>,… in </a:t>
            </a:r>
            <a:r>
              <a:rPr lang="fr-BE" dirty="0" err="1"/>
              <a:t>presentations</a:t>
            </a:r>
            <a:r>
              <a:rPr lang="fr-BE" dirty="0"/>
              <a:t> or LAB guides, </a:t>
            </a:r>
            <a:r>
              <a:rPr lang="fr-BE" dirty="0" err="1"/>
              <a:t>please</a:t>
            </a:r>
            <a:r>
              <a:rPr lang="fr-BE" dirty="0"/>
              <a:t> </a:t>
            </a:r>
            <a:r>
              <a:rPr lang="fr-BE" dirty="0" err="1"/>
              <a:t>send</a:t>
            </a:r>
            <a:r>
              <a:rPr lang="fr-BE" dirty="0"/>
              <a:t> an email to :</a:t>
            </a:r>
          </a:p>
          <a:p>
            <a:pPr marL="342900" indent="-342900">
              <a:buFontTx/>
              <a:buChar char="-"/>
            </a:pPr>
            <a:r>
              <a:rPr lang="fr-BE" dirty="0">
                <a:hlinkClick r:id="rId2"/>
              </a:rPr>
              <a:t>msdevseriessupport@007FFFLearning.com</a:t>
            </a:r>
            <a:r>
              <a:rPr lang="fr-BE" dirty="0"/>
              <a:t>, </a:t>
            </a:r>
            <a:r>
              <a:rPr lang="fr-BE" dirty="0" err="1"/>
              <a:t>subject</a:t>
            </a:r>
            <a:r>
              <a:rPr lang="fr-BE" dirty="0"/>
              <a:t> « Azure </a:t>
            </a:r>
            <a:r>
              <a:rPr lang="fr-BE" dirty="0" err="1"/>
              <a:t>Developer</a:t>
            </a:r>
            <a:r>
              <a:rPr lang="fr-BE" dirty="0"/>
              <a:t> </a:t>
            </a:r>
            <a:r>
              <a:rPr lang="fr-BE" dirty="0" err="1"/>
              <a:t>Series</a:t>
            </a:r>
            <a:r>
              <a:rPr lang="fr-BE" dirty="0"/>
              <a:t> – Containers », </a:t>
            </a:r>
            <a:r>
              <a:rPr lang="fr-BE" dirty="0" err="1"/>
              <a:t>so</a:t>
            </a:r>
            <a:r>
              <a:rPr lang="fr-BE" dirty="0"/>
              <a:t> </a:t>
            </a:r>
            <a:r>
              <a:rPr lang="fr-BE" dirty="0" err="1"/>
              <a:t>we</a:t>
            </a:r>
            <a:r>
              <a:rPr lang="fr-BE" dirty="0"/>
              <a:t> can </a:t>
            </a:r>
            <a:r>
              <a:rPr lang="fr-BE" dirty="0" err="1"/>
              <a:t>take</a:t>
            </a:r>
            <a:r>
              <a:rPr lang="fr-BE" dirty="0"/>
              <a:t> care of </a:t>
            </a:r>
            <a:r>
              <a:rPr lang="fr-BE" dirty="0" err="1"/>
              <a:t>this</a:t>
            </a:r>
            <a:r>
              <a:rPr lang="fr-BE" dirty="0"/>
              <a:t> and fixing </a:t>
            </a:r>
            <a:r>
              <a:rPr lang="fr-BE" dirty="0" err="1"/>
              <a:t>it</a:t>
            </a:r>
            <a:r>
              <a:rPr lang="fr-BE" dirty="0"/>
              <a:t> </a:t>
            </a:r>
            <a:r>
              <a:rPr lang="fr-BE" dirty="0" err="1"/>
              <a:t>immediately</a:t>
            </a:r>
            <a:endParaRPr lang="fr-BE" dirty="0"/>
          </a:p>
          <a:p>
            <a:pPr marL="342900" indent="-342900">
              <a:buFontTx/>
              <a:buChar char="-"/>
            </a:pPr>
            <a:r>
              <a:rPr lang="fr-BE" dirty="0" err="1"/>
              <a:t>Latest</a:t>
            </a:r>
            <a:r>
              <a:rPr lang="fr-BE" dirty="0"/>
              <a:t> version of all content </a:t>
            </a:r>
            <a:r>
              <a:rPr lang="fr-BE" dirty="0" err="1"/>
              <a:t>should</a:t>
            </a:r>
            <a:r>
              <a:rPr lang="fr-BE" dirty="0"/>
              <a:t> </a:t>
            </a:r>
            <a:r>
              <a:rPr lang="fr-BE" dirty="0" err="1"/>
              <a:t>be</a:t>
            </a:r>
            <a:r>
              <a:rPr lang="fr-BE" dirty="0"/>
              <a:t> </a:t>
            </a:r>
            <a:r>
              <a:rPr lang="fr-BE" dirty="0" err="1"/>
              <a:t>available</a:t>
            </a:r>
            <a:r>
              <a:rPr lang="fr-BE" dirty="0"/>
              <a:t> on GitHub:</a:t>
            </a:r>
          </a:p>
          <a:p>
            <a:pPr marL="342900" indent="-342900">
              <a:buFontTx/>
              <a:buChar char="-"/>
            </a:pPr>
            <a:r>
              <a:rPr lang="fr-BE" dirty="0"/>
              <a:t>http://www.github.com/007FFFLearning/MSDevSeriesSupport</a:t>
            </a:r>
          </a:p>
        </p:txBody>
      </p:sp>
    </p:spTree>
    <p:extLst>
      <p:ext uri="{BB962C8B-B14F-4D97-AF65-F5344CB8AC3E}">
        <p14:creationId xmlns:p14="http://schemas.microsoft.com/office/powerpoint/2010/main" val="164962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.NET Application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SQL Azure – Migrating databases to Azure PaaS</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a:xfrm>
            <a:off x="7761316" y="5632565"/>
            <a:ext cx="3543300" cy="392510"/>
          </a:xfrm>
        </p:spPr>
        <p:txBody>
          <a:bodyPr/>
          <a:lstStyle/>
          <a:p>
            <a:r>
              <a:rPr lang="en-US" dirty="0"/>
              <a:t>Peter De Tender</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7761316" y="6025075"/>
            <a:ext cx="4430684" cy="318060"/>
          </a:xfrm>
        </p:spPr>
        <p:txBody>
          <a:bodyPr/>
          <a:lstStyle/>
          <a:p>
            <a:r>
              <a:rPr lang="en-US" dirty="0"/>
              <a:t>@pdtit		@007FFFlearning</a:t>
            </a:r>
          </a:p>
        </p:txBody>
      </p:sp>
    </p:spTree>
    <p:extLst>
      <p:ext uri="{BB962C8B-B14F-4D97-AF65-F5344CB8AC3E}">
        <p14:creationId xmlns:p14="http://schemas.microsoft.com/office/powerpoint/2010/main" val="2726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63D0C2E-D5F5-4AC1-B90E-780B3FDA8D21}"/>
              </a:ext>
            </a:extLst>
          </p:cNvPr>
          <p:cNvSpPr>
            <a:spLocks noGrp="1"/>
          </p:cNvSpPr>
          <p:nvPr>
            <p:ph type="title"/>
          </p:nvPr>
        </p:nvSpPr>
        <p:spPr/>
        <p:txBody>
          <a:bodyPr>
            <a:normAutofit/>
          </a:bodyPr>
          <a:lstStyle/>
          <a:p>
            <a:r>
              <a:rPr lang="fr-BE" sz="2750" dirty="0"/>
              <a:t>Key Objectives</a:t>
            </a:r>
          </a:p>
        </p:txBody>
      </p:sp>
      <p:sp>
        <p:nvSpPr>
          <p:cNvPr id="13" name="Subtitle 12">
            <a:extLst>
              <a:ext uri="{FF2B5EF4-FFF2-40B4-BE49-F238E27FC236}">
                <a16:creationId xmlns:a16="http://schemas.microsoft.com/office/drawing/2014/main" id="{6E0070F3-493B-486A-870C-AF2706522316}"/>
              </a:ext>
            </a:extLst>
          </p:cNvPr>
          <p:cNvSpPr>
            <a:spLocks noGrp="1"/>
          </p:cNvSpPr>
          <p:nvPr>
            <p:ph type="subTitle" idx="27"/>
          </p:nvPr>
        </p:nvSpPr>
        <p:spPr>
          <a:xfrm>
            <a:off x="457200" y="1051560"/>
            <a:ext cx="11277600" cy="553998"/>
          </a:xfrm>
        </p:spPr>
        <p:txBody>
          <a:bodyPr/>
          <a:lstStyle/>
          <a:p>
            <a:r>
              <a:rPr lang="fr-BE" dirty="0" err="1">
                <a:solidFill>
                  <a:schemeClr val="tx2"/>
                </a:solidFill>
              </a:rPr>
              <a:t>What</a:t>
            </a:r>
            <a:r>
              <a:rPr lang="fr-BE" dirty="0">
                <a:solidFill>
                  <a:schemeClr val="tx2"/>
                </a:solidFill>
              </a:rPr>
              <a:t> </a:t>
            </a:r>
            <a:r>
              <a:rPr lang="fr-BE" dirty="0" err="1">
                <a:solidFill>
                  <a:schemeClr val="tx2"/>
                </a:solidFill>
              </a:rPr>
              <a:t>you</a:t>
            </a:r>
            <a:r>
              <a:rPr lang="fr-BE" dirty="0">
                <a:solidFill>
                  <a:schemeClr val="tx2"/>
                </a:solidFill>
              </a:rPr>
              <a:t> </a:t>
            </a:r>
            <a:r>
              <a:rPr lang="fr-BE" dirty="0" err="1">
                <a:solidFill>
                  <a:schemeClr val="tx2"/>
                </a:solidFill>
              </a:rPr>
              <a:t>will</a:t>
            </a:r>
            <a:r>
              <a:rPr lang="fr-BE" dirty="0">
                <a:solidFill>
                  <a:schemeClr val="tx2"/>
                </a:solidFill>
              </a:rPr>
              <a:t> </a:t>
            </a:r>
            <a:r>
              <a:rPr lang="fr-BE" dirty="0" err="1">
                <a:solidFill>
                  <a:schemeClr val="tx2"/>
                </a:solidFill>
              </a:rPr>
              <a:t>learn</a:t>
            </a:r>
            <a:r>
              <a:rPr lang="fr-BE" dirty="0">
                <a:solidFill>
                  <a:schemeClr val="tx2"/>
                </a:solidFill>
              </a:rPr>
              <a:t> in </a:t>
            </a:r>
            <a:r>
              <a:rPr lang="fr-BE" dirty="0" err="1">
                <a:solidFill>
                  <a:schemeClr val="tx2"/>
                </a:solidFill>
              </a:rPr>
              <a:t>this</a:t>
            </a:r>
            <a:r>
              <a:rPr lang="fr-BE" dirty="0">
                <a:solidFill>
                  <a:schemeClr val="tx2"/>
                </a:solidFill>
              </a:rPr>
              <a:t> section</a:t>
            </a:r>
          </a:p>
        </p:txBody>
      </p:sp>
      <p:sp>
        <p:nvSpPr>
          <p:cNvPr id="12" name="Content Placeholder 11">
            <a:extLst>
              <a:ext uri="{FF2B5EF4-FFF2-40B4-BE49-F238E27FC236}">
                <a16:creationId xmlns:a16="http://schemas.microsoft.com/office/drawing/2014/main" id="{B75ABF6E-BF99-4D62-B465-B1BEC02AFBCA}"/>
              </a:ext>
            </a:extLst>
          </p:cNvPr>
          <p:cNvSpPr>
            <a:spLocks noGrp="1"/>
          </p:cNvSpPr>
          <p:nvPr>
            <p:ph idx="1"/>
          </p:nvPr>
        </p:nvSpPr>
        <p:spPr>
          <a:xfrm>
            <a:off x="457200" y="1866900"/>
            <a:ext cx="11277599" cy="4514047"/>
          </a:xfrm>
        </p:spPr>
        <p:txBody>
          <a:bodyPr/>
          <a:lstStyle/>
          <a:p>
            <a:pPr marL="457200" indent="-457200">
              <a:buFont typeface="Wingdings" panose="05000000000000000000" pitchFamily="2" charset="2"/>
              <a:buChar char="§"/>
            </a:pPr>
            <a:r>
              <a:rPr lang="fr-BE" dirty="0" err="1"/>
              <a:t>Why</a:t>
            </a:r>
            <a:r>
              <a:rPr lang="fr-BE" dirty="0"/>
              <a:t> </a:t>
            </a:r>
            <a:r>
              <a:rPr lang="fr-BE" dirty="0" err="1"/>
              <a:t>migrating</a:t>
            </a:r>
            <a:r>
              <a:rPr lang="fr-BE" dirty="0"/>
              <a:t> </a:t>
            </a:r>
            <a:r>
              <a:rPr lang="fr-BE" dirty="0" err="1"/>
              <a:t>databases</a:t>
            </a:r>
            <a:r>
              <a:rPr lang="fr-BE" dirty="0"/>
              <a:t> to Azure</a:t>
            </a:r>
          </a:p>
          <a:p>
            <a:pPr marL="457200" indent="-457200">
              <a:buFont typeface="Wingdings" panose="05000000000000000000" pitchFamily="2" charset="2"/>
              <a:buChar char="§"/>
            </a:pPr>
            <a:r>
              <a:rPr lang="fr-BE" dirty="0" err="1"/>
              <a:t>What</a:t>
            </a:r>
            <a:r>
              <a:rPr lang="fr-BE" dirty="0"/>
              <a:t> </a:t>
            </a:r>
            <a:r>
              <a:rPr lang="fr-BE" dirty="0" err="1"/>
              <a:t>is</a:t>
            </a:r>
            <a:r>
              <a:rPr lang="fr-BE" dirty="0"/>
              <a:t> SQL Azure</a:t>
            </a:r>
          </a:p>
          <a:p>
            <a:pPr marL="457200" indent="-457200">
              <a:buFont typeface="Wingdings" panose="05000000000000000000" pitchFamily="2" charset="2"/>
              <a:buChar char="§"/>
            </a:pPr>
            <a:r>
              <a:rPr lang="fr-BE" dirty="0"/>
              <a:t>Migration Strategies for SQL </a:t>
            </a:r>
            <a:r>
              <a:rPr lang="fr-BE" dirty="0" err="1"/>
              <a:t>workloads</a:t>
            </a:r>
            <a:endParaRPr lang="fr-BE" dirty="0"/>
          </a:p>
          <a:p>
            <a:pPr marL="457200" indent="-457200">
              <a:buFont typeface="Wingdings" panose="05000000000000000000" pitchFamily="2" charset="2"/>
              <a:buChar char="§"/>
            </a:pPr>
            <a:r>
              <a:rPr lang="fr-BE" dirty="0" err="1"/>
              <a:t>Optimizing</a:t>
            </a:r>
            <a:r>
              <a:rPr lang="fr-BE" dirty="0"/>
              <a:t> and </a:t>
            </a:r>
            <a:r>
              <a:rPr lang="fr-BE" dirty="0" err="1"/>
              <a:t>Securing</a:t>
            </a:r>
            <a:r>
              <a:rPr lang="fr-BE" dirty="0"/>
              <a:t> SQL Azure </a:t>
            </a:r>
          </a:p>
          <a:p>
            <a:pPr marL="457200" indent="-457200">
              <a:buFont typeface="Wingdings" panose="05000000000000000000" pitchFamily="2" charset="2"/>
              <a:buChar char="§"/>
            </a:pPr>
            <a:endParaRPr lang="fr-BE" dirty="0"/>
          </a:p>
        </p:txBody>
      </p:sp>
    </p:spTree>
    <p:extLst>
      <p:ext uri="{BB962C8B-B14F-4D97-AF65-F5344CB8AC3E}">
        <p14:creationId xmlns:p14="http://schemas.microsoft.com/office/powerpoint/2010/main" val="402980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154D-B155-40D9-B0F7-BB361DCC28BF}"/>
              </a:ext>
            </a:extLst>
          </p:cNvPr>
          <p:cNvSpPr>
            <a:spLocks noGrp="1"/>
          </p:cNvSpPr>
          <p:nvPr>
            <p:ph type="title"/>
          </p:nvPr>
        </p:nvSpPr>
        <p:spPr/>
        <p:txBody>
          <a:bodyPr>
            <a:normAutofit fontScale="90000"/>
          </a:bodyPr>
          <a:lstStyle/>
          <a:p>
            <a:r>
              <a:rPr lang="fr-BE" dirty="0"/>
              <a:t>Note </a:t>
            </a:r>
            <a:r>
              <a:rPr lang="fr-BE" dirty="0" err="1"/>
              <a:t>regarding</a:t>
            </a:r>
            <a:r>
              <a:rPr lang="fr-BE" dirty="0"/>
              <a:t> Demos</a:t>
            </a:r>
          </a:p>
        </p:txBody>
      </p:sp>
      <p:sp>
        <p:nvSpPr>
          <p:cNvPr id="3" name="Subtitle 2">
            <a:extLst>
              <a:ext uri="{FF2B5EF4-FFF2-40B4-BE49-F238E27FC236}">
                <a16:creationId xmlns:a16="http://schemas.microsoft.com/office/drawing/2014/main" id="{120899E9-9713-4784-8E13-3F212D79F2C1}"/>
              </a:ext>
            </a:extLst>
          </p:cNvPr>
          <p:cNvSpPr>
            <a:spLocks noGrp="1"/>
          </p:cNvSpPr>
          <p:nvPr>
            <p:ph type="subTitle" idx="27"/>
          </p:nvPr>
        </p:nvSpPr>
        <p:spPr/>
        <p:txBody>
          <a:bodyPr/>
          <a:lstStyle/>
          <a:p>
            <a:endParaRPr lang="fr-BE"/>
          </a:p>
        </p:txBody>
      </p:sp>
      <p:sp>
        <p:nvSpPr>
          <p:cNvPr id="4" name="Content Placeholder 3">
            <a:extLst>
              <a:ext uri="{FF2B5EF4-FFF2-40B4-BE49-F238E27FC236}">
                <a16:creationId xmlns:a16="http://schemas.microsoft.com/office/drawing/2014/main" id="{E5A60BAF-D8BA-44D1-AA27-956FCA5C2FD1}"/>
              </a:ext>
            </a:extLst>
          </p:cNvPr>
          <p:cNvSpPr>
            <a:spLocks noGrp="1"/>
          </p:cNvSpPr>
          <p:nvPr>
            <p:ph idx="1"/>
          </p:nvPr>
        </p:nvSpPr>
        <p:spPr>
          <a:xfrm>
            <a:off x="457200" y="1866900"/>
            <a:ext cx="7255565" cy="4514047"/>
          </a:xfrm>
        </p:spPr>
        <p:txBody>
          <a:bodyPr/>
          <a:lstStyle/>
          <a:p>
            <a:r>
              <a:rPr lang="fr-BE" dirty="0"/>
              <a:t>The demo slides are </a:t>
            </a:r>
            <a:r>
              <a:rPr lang="fr-BE" dirty="0" err="1"/>
              <a:t>mainly</a:t>
            </a:r>
            <a:r>
              <a:rPr lang="fr-BE" dirty="0"/>
              <a:t> </a:t>
            </a:r>
            <a:r>
              <a:rPr lang="fr-BE" dirty="0" err="1"/>
              <a:t>used</a:t>
            </a:r>
            <a:r>
              <a:rPr lang="fr-BE" dirty="0"/>
              <a:t> as a </a:t>
            </a:r>
            <a:r>
              <a:rPr lang="fr-BE" dirty="0" err="1"/>
              <a:t>placeholder</a:t>
            </a:r>
            <a:r>
              <a:rPr lang="fr-BE" dirty="0"/>
              <a:t> for in-</a:t>
            </a:r>
            <a:r>
              <a:rPr lang="fr-BE" dirty="0" err="1"/>
              <a:t>person</a:t>
            </a:r>
            <a:r>
              <a:rPr lang="fr-BE" dirty="0"/>
              <a:t> </a:t>
            </a:r>
            <a:r>
              <a:rPr lang="fr-BE" dirty="0" err="1"/>
              <a:t>delivery</a:t>
            </a:r>
            <a:r>
              <a:rPr lang="fr-BE" dirty="0"/>
              <a:t> of </a:t>
            </a:r>
            <a:r>
              <a:rPr lang="fr-BE" dirty="0" err="1"/>
              <a:t>this</a:t>
            </a:r>
            <a:r>
              <a:rPr lang="fr-BE" dirty="0"/>
              <a:t> workshop. </a:t>
            </a:r>
          </a:p>
          <a:p>
            <a:r>
              <a:rPr lang="fr-BE" dirty="0"/>
              <a:t>If </a:t>
            </a:r>
            <a:r>
              <a:rPr lang="fr-BE" dirty="0" err="1"/>
              <a:t>you</a:t>
            </a:r>
            <a:r>
              <a:rPr lang="fr-BE" dirty="0"/>
              <a:t> are </a:t>
            </a:r>
            <a:r>
              <a:rPr lang="fr-BE" dirty="0" err="1"/>
              <a:t>watching</a:t>
            </a:r>
            <a:r>
              <a:rPr lang="fr-BE" dirty="0"/>
              <a:t> </a:t>
            </a:r>
            <a:r>
              <a:rPr lang="fr-BE" dirty="0" err="1"/>
              <a:t>this</a:t>
            </a:r>
            <a:r>
              <a:rPr lang="fr-BE" dirty="0"/>
              <a:t> as a </a:t>
            </a:r>
            <a:r>
              <a:rPr lang="fr-BE" dirty="0" err="1"/>
              <a:t>recorded</a:t>
            </a:r>
            <a:r>
              <a:rPr lang="fr-BE" dirty="0"/>
              <a:t> session, know the demos are </a:t>
            </a:r>
            <a:r>
              <a:rPr lang="fr-BE" dirty="0" err="1"/>
              <a:t>snippets</a:t>
            </a:r>
            <a:r>
              <a:rPr lang="fr-BE" dirty="0"/>
              <a:t> from the full </a:t>
            </a:r>
            <a:r>
              <a:rPr lang="fr-BE" dirty="0" err="1"/>
              <a:t>lab</a:t>
            </a:r>
            <a:r>
              <a:rPr lang="fr-BE" dirty="0"/>
              <a:t> </a:t>
            </a:r>
            <a:r>
              <a:rPr lang="fr-BE" dirty="0" err="1"/>
              <a:t>exercise</a:t>
            </a:r>
            <a:r>
              <a:rPr lang="fr-BE" dirty="0"/>
              <a:t> </a:t>
            </a:r>
            <a:r>
              <a:rPr lang="fr-BE" dirty="0" err="1"/>
              <a:t>related</a:t>
            </a:r>
            <a:r>
              <a:rPr lang="fr-BE" dirty="0"/>
              <a:t> to </a:t>
            </a:r>
            <a:r>
              <a:rPr lang="fr-BE" dirty="0" err="1"/>
              <a:t>this</a:t>
            </a:r>
            <a:r>
              <a:rPr lang="fr-BE" dirty="0"/>
              <a:t> workshop module, and not </a:t>
            </a:r>
            <a:r>
              <a:rPr lang="fr-BE" dirty="0" err="1"/>
              <a:t>fully-orchestrated</a:t>
            </a:r>
            <a:r>
              <a:rPr lang="fr-BE" dirty="0"/>
              <a:t> demo scenarios.</a:t>
            </a:r>
          </a:p>
        </p:txBody>
      </p:sp>
      <p:pic>
        <p:nvPicPr>
          <p:cNvPr id="7" name="Graphic 6" descr="Information">
            <a:extLst>
              <a:ext uri="{FF2B5EF4-FFF2-40B4-BE49-F238E27FC236}">
                <a16:creationId xmlns:a16="http://schemas.microsoft.com/office/drawing/2014/main" id="{8FE10203-F76C-40F8-8D25-20061AE074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1694" y="2331720"/>
            <a:ext cx="2779643" cy="2779643"/>
          </a:xfrm>
          <a:prstGeom prst="rect">
            <a:avLst/>
          </a:prstGeom>
        </p:spPr>
      </p:pic>
    </p:spTree>
    <p:extLst>
      <p:ext uri="{BB962C8B-B14F-4D97-AF65-F5344CB8AC3E}">
        <p14:creationId xmlns:p14="http://schemas.microsoft.com/office/powerpoint/2010/main" val="112521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501-A58A-4B9C-A714-34789C648E5C}"/>
              </a:ext>
            </a:extLst>
          </p:cNvPr>
          <p:cNvSpPr>
            <a:spLocks noGrp="1"/>
          </p:cNvSpPr>
          <p:nvPr>
            <p:ph type="title"/>
          </p:nvPr>
        </p:nvSpPr>
        <p:spPr/>
        <p:txBody>
          <a:bodyPr>
            <a:normAutofit/>
          </a:bodyPr>
          <a:lstStyle/>
          <a:p>
            <a:r>
              <a:rPr lang="fr-BE" dirty="0"/>
              <a:t>SQL Azure: Introduction</a:t>
            </a:r>
          </a:p>
        </p:txBody>
      </p:sp>
      <p:sp>
        <p:nvSpPr>
          <p:cNvPr id="5" name="Text Placeholder 4">
            <a:extLst>
              <a:ext uri="{FF2B5EF4-FFF2-40B4-BE49-F238E27FC236}">
                <a16:creationId xmlns:a16="http://schemas.microsoft.com/office/drawing/2014/main" id="{D9667191-4670-4A06-8BD4-1E841414E523}"/>
              </a:ext>
            </a:extLst>
          </p:cNvPr>
          <p:cNvSpPr>
            <a:spLocks noGrp="1"/>
          </p:cNvSpPr>
          <p:nvPr>
            <p:ph type="body" idx="7"/>
          </p:nvPr>
        </p:nvSpPr>
        <p:spPr/>
        <p:txBody>
          <a:bodyPr/>
          <a:lstStyle/>
          <a:p>
            <a:endParaRPr lang="fr-BE" dirty="0"/>
          </a:p>
        </p:txBody>
      </p:sp>
    </p:spTree>
    <p:custDataLst>
      <p:tags r:id="rId1"/>
    </p:custDataLst>
    <p:extLst>
      <p:ext uri="{BB962C8B-B14F-4D97-AF65-F5344CB8AC3E}">
        <p14:creationId xmlns:p14="http://schemas.microsoft.com/office/powerpoint/2010/main" val="3265862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1a627c-c358-489e-8701-8def66738adc&quot;,&quot;TimeStamp&quot;:&quot;2018-09-05T09:16:07.1309456+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e731e62-5484-407f-a529-692abe204bbd&quot;,&quot;TimeStamp&quot;:&quot;2018-09-05T09:16:07.1329449+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f5e4db1a-a50e-44c7-83a4-c49f258c8e63&quot;,&quot;TimeStamp&quot;:&quot;2018-09-05T09:16:07.1329449+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2148d94-65a0-418b-a5a0-cdd161dbfa8f&quot;,&quot;TimeStamp&quot;:&quot;2017-11-13T17:23:09.5322281-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2f45f6-ab32-4f8d-a979-563c3ceb693f&quot;,&quot;TimeStamp&quot;:&quot;2018-09-05T09:16:07.1329449+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c6a39d-c031-4d51-a57f-f00d65eb3f77&quot;,&quot;TimeStamp&quot;:&quot;2018-09-05T09:16:07.133945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2f45f6-ab32-4f8d-a979-563c3ceb693f&quot;,&quot;TimeStamp&quot;:&quot;2018-09-05T09:16:07.1329449+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078be16-49bc-43b0-b30a-a99f0c9ae6c4&quot;,&quot;TimeStamp&quot;:&quot;2018-09-05T09:16:07.1329449+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ae942c-eb7a-458b-9459-84bed37b5dcf&quot;,&quot;TimeStamp&quot;:&quot;2018-09-05T09:16:07.1339458+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ae942c-eb7a-458b-9459-84bed37b5dcf&quot;,&quot;TimeStamp&quot;:&quot;2018-09-05T09:16:07.1339458+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2f955f4-1350-4a61-b91b-83d7fc9ff0a5&quot;,&quot;TimeStamp&quot;:&quot;2018-09-05T09:16:07.1339458+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5d9942-b616-4253-80f9-7bd71e4e6922&quot;,&quot;TimeStamp&quot;:&quot;2017-09-20T11:09:48.791432+08: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e91391-153b-42c4-9373-5c971f27c389&quot;,&quot;TimeStamp&quot;:&quot;2018-09-05T09:16:07.1349445+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5b1521-e02b-44f3-8f2c-66fac6313b02&quot;,&quot;TimeStamp&quot;:&quot;2018-09-05T09:16:07.1349445+02: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18f63d-266f-4e24-bbfa-756e6d8a5b9e&quot;,&quot;TimeStamp&quot;:&quot;2018-09-05T09:16:07.1359462+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dad4559-e8f0-4f6b-84ad-6b7cba0bee53&quot;,&quot;TimeStamp&quot;:&quot;2018-09-05T09:16:07.1359462+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dd42cd-ccac-4e1b-8100-61457f3bfc90&quot;,&quot;TimeStamp&quot;:&quot;2018-09-05T09:16:07.1309456+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dd42cd-ccac-4e1b-8100-61457f3bfc90&quot;,&quot;TimeStamp&quot;:&quot;2018-09-05T09:16:07.1309456+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9443b1-7953-46bb-b8f9-b24f44254d6f&quot;,&quot;TimeStamp&quot;:&quot;2018-09-05T09:16:07.1319447+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9443b1-7953-46bb-b8f9-b24f44254d6f&quot;,&quot;TimeStamp&quot;:&quot;2018-09-05T09:16:07.1319447+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9443b1-7953-46bb-b8f9-b24f44254d6f&quot;,&quot;TimeStamp&quot;:&quot;2018-09-05T09:16:07.1319447+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9443b1-7953-46bb-b8f9-b24f44254d6f&quot;,&quot;TimeStamp&quot;:&quot;2018-09-05T09:16:07.1319447+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2148d94-65a0-418b-a5a0-cdd161dbfa8f&quot;,&quot;TimeStamp&quot;:&quot;2017-11-13T17:23:09.5322281-05:00&quot;}"/>
</p:tagLst>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F-FY19-PPT-Template" id="{D1BC1307-B20D-473F-9519-08FC072C2A64}" vid="{2984C377-89F5-4373-8438-56D0B5F4C5C8}"/>
    </a:ext>
  </a:extLst>
</a:theme>
</file>

<file path=ppt/theme/theme4.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6AE5799258C0438E38F55647EB5033" ma:contentTypeVersion="8" ma:contentTypeDescription="Create a new document." ma:contentTypeScope="" ma:versionID="3a82994e103b246a471cbec86afe7cf1">
  <xsd:schema xmlns:xsd="http://www.w3.org/2001/XMLSchema" xmlns:xs="http://www.w3.org/2001/XMLSchema" xmlns:p="http://schemas.microsoft.com/office/2006/metadata/properties" xmlns:ns3="97ee6932-3042-4f1f-b8c2-a0a5d819edc1" targetNamespace="http://schemas.microsoft.com/office/2006/metadata/properties" ma:root="true" ma:fieldsID="a22f68ad7c52f4ccfa622840eb805357" ns3:_="">
    <xsd:import namespace="97ee6932-3042-4f1f-b8c2-a0a5d819ed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e6932-3042-4f1f-b8c2-a0a5d819e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97ee6932-3042-4f1f-b8c2-a0a5d819edc1"/>
    <ds:schemaRef ds:uri="http://purl.org/dc/terms/"/>
    <ds:schemaRef ds:uri="http://www.w3.org/XML/1998/namespace"/>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8109BE-F274-4BA6-969B-64A0B3015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ee6932-3042-4f1f-b8c2-a0a5d819e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Training Day</Template>
  <TotalTime>1337</TotalTime>
  <Words>2254</Words>
  <Application>Microsoft Office PowerPoint</Application>
  <PresentationFormat>Widescreen</PresentationFormat>
  <Paragraphs>445</Paragraphs>
  <Slides>46</Slides>
  <Notes>27</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46</vt:i4>
      </vt:variant>
    </vt:vector>
  </HeadingPairs>
  <TitlesOfParts>
    <vt:vector size="63" baseType="lpstr">
      <vt:lpstr>Arial</vt:lpstr>
      <vt:lpstr>Calibri</vt:lpstr>
      <vt:lpstr>Consolas</vt:lpstr>
      <vt:lpstr>Muli Regular</vt:lpstr>
      <vt:lpstr>Museo Sans For Dell</vt:lpstr>
      <vt:lpstr>Segoe Pro Semibold</vt:lpstr>
      <vt:lpstr>Segoe Semibold</vt:lpstr>
      <vt:lpstr>Segoe UI</vt:lpstr>
      <vt:lpstr>Segoe UI Light</vt:lpstr>
      <vt:lpstr>Segoe UI Semibold</vt:lpstr>
      <vt:lpstr>Segoe UI Semilight</vt:lpstr>
      <vt:lpstr>Wingdings</vt:lpstr>
      <vt:lpstr>1_Dynamics 365</vt:lpstr>
      <vt:lpstr>WHITE TEMPLATE</vt:lpstr>
      <vt:lpstr>5-50195_Microsoft_Build_Template</vt:lpstr>
      <vt:lpstr>2_Dynamics 365</vt:lpstr>
      <vt:lpstr>CorelDRAW</vt:lpstr>
      <vt:lpstr>PowerPoint Presentation</vt:lpstr>
      <vt:lpstr>   Presentation title</vt:lpstr>
      <vt:lpstr>About Me…</vt:lpstr>
      <vt:lpstr>Workshop delivery</vt:lpstr>
      <vt:lpstr>Workshop delivery</vt:lpstr>
      <vt:lpstr>.NET Application Migration</vt:lpstr>
      <vt:lpstr>Key Objectives</vt:lpstr>
      <vt:lpstr>Note regarding Demos</vt:lpstr>
      <vt:lpstr>SQL Azure: Introduction</vt:lpstr>
      <vt:lpstr>SQL Data Platform: Roadmap</vt:lpstr>
      <vt:lpstr>SQL IaaS Options</vt:lpstr>
      <vt:lpstr>SQL PaaS Options</vt:lpstr>
      <vt:lpstr>Removing security &amp; isolation concerns (IaaS)</vt:lpstr>
      <vt:lpstr>Removing security &amp; isolation concerns (PaaS)</vt:lpstr>
      <vt:lpstr>Integrate High Availability / Disaster Recovery (SQL IaaS)</vt:lpstr>
      <vt:lpstr>Integrate High Availability / Disaster Recovery (SQL PaaS)</vt:lpstr>
      <vt:lpstr>Azure SQL Database deployment</vt:lpstr>
      <vt:lpstr>Demo</vt:lpstr>
      <vt:lpstr>Azure SQL Features…</vt:lpstr>
      <vt:lpstr>SQL PaaS Security Enhancements</vt:lpstr>
      <vt:lpstr>Demo</vt:lpstr>
      <vt:lpstr>Azure Database for SQL – Data Migration </vt:lpstr>
      <vt:lpstr>Refactor an on-premises app to an Azure Web App and Azure SQL database – Reference Architecture</vt:lpstr>
      <vt:lpstr>Opportunity - Windows Server/SQL Server 2008/R2  EOS</vt:lpstr>
      <vt:lpstr>ASP.NET Application Migration to Azure PaaS</vt:lpstr>
      <vt:lpstr>Migrate databases using Azure Database Migration Service</vt:lpstr>
      <vt:lpstr>Reliable and seamless migrations with Azure DMS (Database Migration Services)</vt:lpstr>
      <vt:lpstr>SQL Server to SQL DB Managed Instance online migration workflow</vt:lpstr>
      <vt:lpstr>SQL Data Migration Assistant</vt:lpstr>
      <vt:lpstr>Migrating Your Data To Azure SQL Database</vt:lpstr>
      <vt:lpstr>Demo</vt:lpstr>
      <vt:lpstr>SQL Data Migration From SQL Management Studio</vt:lpstr>
      <vt:lpstr>Demo</vt:lpstr>
      <vt:lpstr>Easy migration: nearly 100% like SQL Server</vt:lpstr>
      <vt:lpstr>Start from a correct sizing for Azure SQL (DTU Calculator)</vt:lpstr>
      <vt:lpstr>Start from a correct sizing for Azure SQL (vCore Model)</vt:lpstr>
      <vt:lpstr>Options to Move Your Data…</vt:lpstr>
      <vt:lpstr>Migrations to Azure SQL Database</vt:lpstr>
      <vt:lpstr>Demo</vt:lpstr>
      <vt:lpstr>Easy Guide to Quickly Migrating Data</vt:lpstr>
      <vt:lpstr>Easy migration – Other SQL Components: SSIS / SSAS / SSRS</vt:lpstr>
      <vt:lpstr>Integration Runtime for SSIS</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Peter De Tender</cp:lastModifiedBy>
  <cp:revision>7</cp:revision>
  <dcterms:created xsi:type="dcterms:W3CDTF">2019-08-20T21:59:01Z</dcterms:created>
  <dcterms:modified xsi:type="dcterms:W3CDTF">2019-08-21T20:16:51Z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0x0101000E6AE5799258C0438E38F55647EB5033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